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9" r:id="rId4"/>
    <p:sldId id="266" r:id="rId5"/>
    <p:sldId id="292" r:id="rId6"/>
    <p:sldId id="299" r:id="rId7"/>
    <p:sldId id="303" r:id="rId8"/>
    <p:sldId id="297" r:id="rId9"/>
    <p:sldId id="301" r:id="rId10"/>
    <p:sldId id="304" r:id="rId11"/>
    <p:sldId id="305" r:id="rId12"/>
    <p:sldId id="300" r:id="rId13"/>
    <p:sldId id="30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496"/>
    <p:restoredTop sz="79945"/>
  </p:normalViewPr>
  <p:slideViewPr>
    <p:cSldViewPr snapToGrid="0" snapToObjects="1">
      <p:cViewPr varScale="1">
        <p:scale>
          <a:sx n="93" d="100"/>
          <a:sy n="93" d="100"/>
        </p:scale>
        <p:origin x="232" y="352"/>
      </p:cViewPr>
      <p:guideLst/>
    </p:cSldViewPr>
  </p:slideViewPr>
  <p:outlineViewPr>
    <p:cViewPr>
      <p:scale>
        <a:sx n="33" d="100"/>
        <a:sy n="33" d="100"/>
      </p:scale>
      <p:origin x="0" y="-737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5D43F9-5114-2C48-87E3-D5F18FDE98A8}" type="doc">
      <dgm:prSet loTypeId="urn:microsoft.com/office/officeart/2005/8/layout/process2" loCatId="" qsTypeId="urn:microsoft.com/office/officeart/2005/8/quickstyle/simple4" qsCatId="simple" csTypeId="urn:microsoft.com/office/officeart/2005/8/colors/accent1_2" csCatId="accent1" phldr="1"/>
      <dgm:spPr/>
    </dgm:pt>
    <dgm:pt modelId="{7AE4898B-6DB1-184A-892B-2B61DFCF9EA8}">
      <dgm:prSet phldrT="[Text]" custT="1"/>
      <dgm:spPr/>
      <dgm:t>
        <a:bodyPr/>
        <a:lstStyle/>
        <a:p>
          <a:r>
            <a:rPr lang="en-US" sz="2400" dirty="0" smtClean="0"/>
            <a:t>Modify attributes blindly</a:t>
          </a:r>
          <a:endParaRPr lang="en-US" sz="2400" dirty="0"/>
        </a:p>
      </dgm:t>
    </dgm:pt>
    <dgm:pt modelId="{36071D8F-D76E-1441-A000-2087915B837F}" type="parTrans" cxnId="{F84649F3-CD23-B84D-83F3-125350D680C1}">
      <dgm:prSet/>
      <dgm:spPr/>
      <dgm:t>
        <a:bodyPr/>
        <a:lstStyle/>
        <a:p>
          <a:endParaRPr lang="en-US" sz="2400"/>
        </a:p>
      </dgm:t>
    </dgm:pt>
    <dgm:pt modelId="{0537A2D0-A29B-8C41-B4F6-35778F867BE7}" type="sibTrans" cxnId="{F84649F3-CD23-B84D-83F3-125350D680C1}">
      <dgm:prSet custT="1"/>
      <dgm:spPr/>
      <dgm:t>
        <a:bodyPr/>
        <a:lstStyle/>
        <a:p>
          <a:endParaRPr lang="en-US" sz="2400"/>
        </a:p>
      </dgm:t>
    </dgm:pt>
    <dgm:pt modelId="{A9EA0E38-FB94-E448-9DAC-BF5C85D5C5E8}">
      <dgm:prSet phldrT="[Text]" custT="1"/>
      <dgm:spPr/>
      <dgm:t>
        <a:bodyPr/>
        <a:lstStyle/>
        <a:p>
          <a:r>
            <a:rPr lang="en-US" sz="2400" dirty="0" smtClean="0"/>
            <a:t>Look for best hiding modifications</a:t>
          </a:r>
          <a:endParaRPr lang="en-US" sz="2400" dirty="0"/>
        </a:p>
      </dgm:t>
    </dgm:pt>
    <dgm:pt modelId="{FAEC1742-0AFB-6745-B6DE-A036BC9CE3EB}" type="parTrans" cxnId="{1BDA7F07-3510-E04A-8CC7-5CA81D4F8660}">
      <dgm:prSet/>
      <dgm:spPr/>
      <dgm:t>
        <a:bodyPr/>
        <a:lstStyle/>
        <a:p>
          <a:endParaRPr lang="en-US" sz="2400"/>
        </a:p>
      </dgm:t>
    </dgm:pt>
    <dgm:pt modelId="{AFD4E666-3886-0B4E-8165-BF651EB9F05F}" type="sibTrans" cxnId="{1BDA7F07-3510-E04A-8CC7-5CA81D4F8660}">
      <dgm:prSet custT="1"/>
      <dgm:spPr/>
      <dgm:t>
        <a:bodyPr/>
        <a:lstStyle/>
        <a:p>
          <a:endParaRPr lang="en-US" sz="2400"/>
        </a:p>
      </dgm:t>
    </dgm:pt>
    <dgm:pt modelId="{2FF86C1D-8123-AB4E-8190-ED3405000263}">
      <dgm:prSet phldrT="[Text]" custT="1"/>
      <dgm:spPr/>
      <dgm:t>
        <a:bodyPr/>
        <a:lstStyle/>
        <a:p>
          <a:r>
            <a:rPr lang="en-US" sz="2400" dirty="0" smtClean="0"/>
            <a:t>Match with existing schemes</a:t>
          </a:r>
          <a:endParaRPr lang="en-US" sz="2400" dirty="0"/>
        </a:p>
      </dgm:t>
    </dgm:pt>
    <dgm:pt modelId="{71EE8D77-6D50-2F40-A19E-10FAFC68E248}" type="parTrans" cxnId="{8CF54C47-25F7-0843-B4D5-451D873FB51D}">
      <dgm:prSet/>
      <dgm:spPr/>
      <dgm:t>
        <a:bodyPr/>
        <a:lstStyle/>
        <a:p>
          <a:endParaRPr lang="en-US" sz="2400"/>
        </a:p>
      </dgm:t>
    </dgm:pt>
    <dgm:pt modelId="{3A1AC9B0-7ACB-6142-9CAA-0232764628E7}" type="sibTrans" cxnId="{8CF54C47-25F7-0843-B4D5-451D873FB51D}">
      <dgm:prSet/>
      <dgm:spPr/>
      <dgm:t>
        <a:bodyPr/>
        <a:lstStyle/>
        <a:p>
          <a:endParaRPr lang="en-US" sz="2400"/>
        </a:p>
      </dgm:t>
    </dgm:pt>
    <dgm:pt modelId="{69388C95-FD5B-9246-824E-37F3B17BC679}" type="pres">
      <dgm:prSet presAssocID="{BF5D43F9-5114-2C48-87E3-D5F18FDE98A8}" presName="linearFlow" presStyleCnt="0">
        <dgm:presLayoutVars>
          <dgm:resizeHandles val="exact"/>
        </dgm:presLayoutVars>
      </dgm:prSet>
      <dgm:spPr/>
    </dgm:pt>
    <dgm:pt modelId="{98E3C869-CE3D-2641-A9D2-A54B54092C2C}" type="pres">
      <dgm:prSet presAssocID="{7AE4898B-6DB1-184A-892B-2B61DFCF9EA8}" presName="node" presStyleLbl="node1" presStyleIdx="0" presStyleCnt="3" custScaleX="233984">
        <dgm:presLayoutVars>
          <dgm:bulletEnabled val="1"/>
        </dgm:presLayoutVars>
      </dgm:prSet>
      <dgm:spPr/>
      <dgm:t>
        <a:bodyPr/>
        <a:lstStyle/>
        <a:p>
          <a:endParaRPr lang="en-US"/>
        </a:p>
      </dgm:t>
    </dgm:pt>
    <dgm:pt modelId="{716BFCBE-5464-7C43-9486-61C2D2F67B5B}" type="pres">
      <dgm:prSet presAssocID="{0537A2D0-A29B-8C41-B4F6-35778F867BE7}" presName="sibTrans" presStyleLbl="sibTrans2D1" presStyleIdx="0" presStyleCnt="2"/>
      <dgm:spPr/>
      <dgm:t>
        <a:bodyPr/>
        <a:lstStyle/>
        <a:p>
          <a:endParaRPr lang="en-US"/>
        </a:p>
      </dgm:t>
    </dgm:pt>
    <dgm:pt modelId="{BC55FAB2-21EF-F144-9D71-D48D687F8BE6}" type="pres">
      <dgm:prSet presAssocID="{0537A2D0-A29B-8C41-B4F6-35778F867BE7}" presName="connectorText" presStyleLbl="sibTrans2D1" presStyleIdx="0" presStyleCnt="2"/>
      <dgm:spPr/>
      <dgm:t>
        <a:bodyPr/>
        <a:lstStyle/>
        <a:p>
          <a:endParaRPr lang="en-US"/>
        </a:p>
      </dgm:t>
    </dgm:pt>
    <dgm:pt modelId="{9BE778CB-7BCC-6148-8551-01AE6C9DE23B}" type="pres">
      <dgm:prSet presAssocID="{A9EA0E38-FB94-E448-9DAC-BF5C85D5C5E8}" presName="node" presStyleLbl="node1" presStyleIdx="1" presStyleCnt="3" custScaleX="233984">
        <dgm:presLayoutVars>
          <dgm:bulletEnabled val="1"/>
        </dgm:presLayoutVars>
      </dgm:prSet>
      <dgm:spPr/>
      <dgm:t>
        <a:bodyPr/>
        <a:lstStyle/>
        <a:p>
          <a:endParaRPr lang="en-US"/>
        </a:p>
      </dgm:t>
    </dgm:pt>
    <dgm:pt modelId="{BA60F260-AE86-6D42-9E37-2AF753B6C3AC}" type="pres">
      <dgm:prSet presAssocID="{AFD4E666-3886-0B4E-8165-BF651EB9F05F}" presName="sibTrans" presStyleLbl="sibTrans2D1" presStyleIdx="1" presStyleCnt="2"/>
      <dgm:spPr/>
      <dgm:t>
        <a:bodyPr/>
        <a:lstStyle/>
        <a:p>
          <a:endParaRPr lang="en-US"/>
        </a:p>
      </dgm:t>
    </dgm:pt>
    <dgm:pt modelId="{7CF04755-3D43-F347-8226-4A3ACD62BC17}" type="pres">
      <dgm:prSet presAssocID="{AFD4E666-3886-0B4E-8165-BF651EB9F05F}" presName="connectorText" presStyleLbl="sibTrans2D1" presStyleIdx="1" presStyleCnt="2"/>
      <dgm:spPr/>
      <dgm:t>
        <a:bodyPr/>
        <a:lstStyle/>
        <a:p>
          <a:endParaRPr lang="en-US"/>
        </a:p>
      </dgm:t>
    </dgm:pt>
    <dgm:pt modelId="{19325DD8-264F-B844-A054-F5F27CAF19E5}" type="pres">
      <dgm:prSet presAssocID="{2FF86C1D-8123-AB4E-8190-ED3405000263}" presName="node" presStyleLbl="node1" presStyleIdx="2" presStyleCnt="3" custScaleX="233984">
        <dgm:presLayoutVars>
          <dgm:bulletEnabled val="1"/>
        </dgm:presLayoutVars>
      </dgm:prSet>
      <dgm:spPr/>
      <dgm:t>
        <a:bodyPr/>
        <a:lstStyle/>
        <a:p>
          <a:endParaRPr lang="en-US"/>
        </a:p>
      </dgm:t>
    </dgm:pt>
  </dgm:ptLst>
  <dgm:cxnLst>
    <dgm:cxn modelId="{4E710538-D9AE-7C4C-822F-524105EC247D}" type="presOf" srcId="{A9EA0E38-FB94-E448-9DAC-BF5C85D5C5E8}" destId="{9BE778CB-7BCC-6148-8551-01AE6C9DE23B}" srcOrd="0" destOrd="0" presId="urn:microsoft.com/office/officeart/2005/8/layout/process2"/>
    <dgm:cxn modelId="{2791CDBF-B50B-DD4A-B911-3D80B53445A1}" type="presOf" srcId="{2FF86C1D-8123-AB4E-8190-ED3405000263}" destId="{19325DD8-264F-B844-A054-F5F27CAF19E5}" srcOrd="0" destOrd="0" presId="urn:microsoft.com/office/officeart/2005/8/layout/process2"/>
    <dgm:cxn modelId="{44F0BA5F-D63E-1943-B985-0953FE063BBD}" type="presOf" srcId="{AFD4E666-3886-0B4E-8165-BF651EB9F05F}" destId="{7CF04755-3D43-F347-8226-4A3ACD62BC17}" srcOrd="1" destOrd="0" presId="urn:microsoft.com/office/officeart/2005/8/layout/process2"/>
    <dgm:cxn modelId="{DC0E7970-942B-DF4F-AFA2-FB206B9F2406}" type="presOf" srcId="{7AE4898B-6DB1-184A-892B-2B61DFCF9EA8}" destId="{98E3C869-CE3D-2641-A9D2-A54B54092C2C}" srcOrd="0" destOrd="0" presId="urn:microsoft.com/office/officeart/2005/8/layout/process2"/>
    <dgm:cxn modelId="{1CA3054D-1BB0-F04B-BE83-7B7FFEE56498}" type="presOf" srcId="{BF5D43F9-5114-2C48-87E3-D5F18FDE98A8}" destId="{69388C95-FD5B-9246-824E-37F3B17BC679}" srcOrd="0" destOrd="0" presId="urn:microsoft.com/office/officeart/2005/8/layout/process2"/>
    <dgm:cxn modelId="{1BDA7F07-3510-E04A-8CC7-5CA81D4F8660}" srcId="{BF5D43F9-5114-2C48-87E3-D5F18FDE98A8}" destId="{A9EA0E38-FB94-E448-9DAC-BF5C85D5C5E8}" srcOrd="1" destOrd="0" parTransId="{FAEC1742-0AFB-6745-B6DE-A036BC9CE3EB}" sibTransId="{AFD4E666-3886-0B4E-8165-BF651EB9F05F}"/>
    <dgm:cxn modelId="{F84649F3-CD23-B84D-83F3-125350D680C1}" srcId="{BF5D43F9-5114-2C48-87E3-D5F18FDE98A8}" destId="{7AE4898B-6DB1-184A-892B-2B61DFCF9EA8}" srcOrd="0" destOrd="0" parTransId="{36071D8F-D76E-1441-A000-2087915B837F}" sibTransId="{0537A2D0-A29B-8C41-B4F6-35778F867BE7}"/>
    <dgm:cxn modelId="{6EE573DF-59D4-EF48-B3DA-9D2D45FF7DB6}" type="presOf" srcId="{0537A2D0-A29B-8C41-B4F6-35778F867BE7}" destId="{BC55FAB2-21EF-F144-9D71-D48D687F8BE6}" srcOrd="1" destOrd="0" presId="urn:microsoft.com/office/officeart/2005/8/layout/process2"/>
    <dgm:cxn modelId="{0D3F20F7-F9AF-4140-AA4B-19CAC78F3A19}" type="presOf" srcId="{0537A2D0-A29B-8C41-B4F6-35778F867BE7}" destId="{716BFCBE-5464-7C43-9486-61C2D2F67B5B}" srcOrd="0" destOrd="0" presId="urn:microsoft.com/office/officeart/2005/8/layout/process2"/>
    <dgm:cxn modelId="{28A50808-66C4-7846-B426-7D22C4AF1A60}" type="presOf" srcId="{AFD4E666-3886-0B4E-8165-BF651EB9F05F}" destId="{BA60F260-AE86-6D42-9E37-2AF753B6C3AC}" srcOrd="0" destOrd="0" presId="urn:microsoft.com/office/officeart/2005/8/layout/process2"/>
    <dgm:cxn modelId="{8CF54C47-25F7-0843-B4D5-451D873FB51D}" srcId="{BF5D43F9-5114-2C48-87E3-D5F18FDE98A8}" destId="{2FF86C1D-8123-AB4E-8190-ED3405000263}" srcOrd="2" destOrd="0" parTransId="{71EE8D77-6D50-2F40-A19E-10FAFC68E248}" sibTransId="{3A1AC9B0-7ACB-6142-9CAA-0232764628E7}"/>
    <dgm:cxn modelId="{5B7324A0-150A-0C4C-A798-399408FF6240}" type="presParOf" srcId="{69388C95-FD5B-9246-824E-37F3B17BC679}" destId="{98E3C869-CE3D-2641-A9D2-A54B54092C2C}" srcOrd="0" destOrd="0" presId="urn:microsoft.com/office/officeart/2005/8/layout/process2"/>
    <dgm:cxn modelId="{5F9E67F0-8733-9F41-BBD8-1E2275902033}" type="presParOf" srcId="{69388C95-FD5B-9246-824E-37F3B17BC679}" destId="{716BFCBE-5464-7C43-9486-61C2D2F67B5B}" srcOrd="1" destOrd="0" presId="urn:microsoft.com/office/officeart/2005/8/layout/process2"/>
    <dgm:cxn modelId="{7DC9A433-74A8-B949-A781-FD117CA38813}" type="presParOf" srcId="{716BFCBE-5464-7C43-9486-61C2D2F67B5B}" destId="{BC55FAB2-21EF-F144-9D71-D48D687F8BE6}" srcOrd="0" destOrd="0" presId="urn:microsoft.com/office/officeart/2005/8/layout/process2"/>
    <dgm:cxn modelId="{9B7D3C8D-735C-994E-85A9-ECE5A408750A}" type="presParOf" srcId="{69388C95-FD5B-9246-824E-37F3B17BC679}" destId="{9BE778CB-7BCC-6148-8551-01AE6C9DE23B}" srcOrd="2" destOrd="0" presId="urn:microsoft.com/office/officeart/2005/8/layout/process2"/>
    <dgm:cxn modelId="{D8387111-DEF0-084A-95EB-33F67DB60521}" type="presParOf" srcId="{69388C95-FD5B-9246-824E-37F3B17BC679}" destId="{BA60F260-AE86-6D42-9E37-2AF753B6C3AC}" srcOrd="3" destOrd="0" presId="urn:microsoft.com/office/officeart/2005/8/layout/process2"/>
    <dgm:cxn modelId="{43335301-BF91-6740-9D14-6BC6EC8FDD09}" type="presParOf" srcId="{BA60F260-AE86-6D42-9E37-2AF753B6C3AC}" destId="{7CF04755-3D43-F347-8226-4A3ACD62BC17}" srcOrd="0" destOrd="0" presId="urn:microsoft.com/office/officeart/2005/8/layout/process2"/>
    <dgm:cxn modelId="{1A523EDD-EB3A-8D48-A6CD-229C318F35BC}" type="presParOf" srcId="{69388C95-FD5B-9246-824E-37F3B17BC679}" destId="{19325DD8-264F-B844-A054-F5F27CAF19E5}"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5D43F9-5114-2C48-87E3-D5F18FDE98A8}" type="doc">
      <dgm:prSet loTypeId="urn:microsoft.com/office/officeart/2005/8/layout/process2" loCatId="" qsTypeId="urn:microsoft.com/office/officeart/2005/8/quickstyle/simple4" qsCatId="simple" csTypeId="urn:microsoft.com/office/officeart/2005/8/colors/accent1_2" csCatId="accent1" phldr="1"/>
      <dgm:spPr/>
    </dgm:pt>
    <dgm:pt modelId="{7AE4898B-6DB1-184A-892B-2B61DFCF9EA8}">
      <dgm:prSet phldrT="[Text]" custT="1"/>
      <dgm:spPr/>
      <dgm:t>
        <a:bodyPr/>
        <a:lstStyle/>
        <a:p>
          <a:r>
            <a:rPr lang="en-US" sz="2400" dirty="0" smtClean="0"/>
            <a:t>Analyze from existing schemes</a:t>
          </a:r>
          <a:endParaRPr lang="en-US" sz="2400" dirty="0"/>
        </a:p>
      </dgm:t>
    </dgm:pt>
    <dgm:pt modelId="{36071D8F-D76E-1441-A000-2087915B837F}" type="parTrans" cxnId="{F84649F3-CD23-B84D-83F3-125350D680C1}">
      <dgm:prSet/>
      <dgm:spPr/>
      <dgm:t>
        <a:bodyPr/>
        <a:lstStyle/>
        <a:p>
          <a:endParaRPr lang="en-US" sz="2400"/>
        </a:p>
      </dgm:t>
    </dgm:pt>
    <dgm:pt modelId="{0537A2D0-A29B-8C41-B4F6-35778F867BE7}" type="sibTrans" cxnId="{F84649F3-CD23-B84D-83F3-125350D680C1}">
      <dgm:prSet custT="1"/>
      <dgm:spPr/>
      <dgm:t>
        <a:bodyPr/>
        <a:lstStyle/>
        <a:p>
          <a:endParaRPr lang="en-US" sz="2400"/>
        </a:p>
      </dgm:t>
    </dgm:pt>
    <dgm:pt modelId="{A9EA0E38-FB94-E448-9DAC-BF5C85D5C5E8}">
      <dgm:prSet phldrT="[Text]" custT="1"/>
      <dgm:spPr/>
      <dgm:t>
        <a:bodyPr/>
        <a:lstStyle/>
        <a:p>
          <a:r>
            <a:rPr lang="en-US" sz="2400" dirty="0" smtClean="0"/>
            <a:t>Extract</a:t>
          </a:r>
          <a:r>
            <a:rPr lang="en-US" sz="2400" baseline="0" dirty="0" smtClean="0"/>
            <a:t> into attributes</a:t>
          </a:r>
          <a:endParaRPr lang="en-US" sz="2400" dirty="0"/>
        </a:p>
      </dgm:t>
    </dgm:pt>
    <dgm:pt modelId="{FAEC1742-0AFB-6745-B6DE-A036BC9CE3EB}" type="parTrans" cxnId="{1BDA7F07-3510-E04A-8CC7-5CA81D4F8660}">
      <dgm:prSet/>
      <dgm:spPr/>
      <dgm:t>
        <a:bodyPr/>
        <a:lstStyle/>
        <a:p>
          <a:endParaRPr lang="en-US" sz="2400"/>
        </a:p>
      </dgm:t>
    </dgm:pt>
    <dgm:pt modelId="{AFD4E666-3886-0B4E-8165-BF651EB9F05F}" type="sibTrans" cxnId="{1BDA7F07-3510-E04A-8CC7-5CA81D4F8660}">
      <dgm:prSet custT="1"/>
      <dgm:spPr/>
      <dgm:t>
        <a:bodyPr/>
        <a:lstStyle/>
        <a:p>
          <a:endParaRPr lang="en-US" sz="2400"/>
        </a:p>
      </dgm:t>
    </dgm:pt>
    <dgm:pt modelId="{2FF86C1D-8123-AB4E-8190-ED3405000263}">
      <dgm:prSet phldrT="[Text]" custT="1"/>
      <dgm:spPr/>
      <dgm:t>
        <a:bodyPr/>
        <a:lstStyle/>
        <a:p>
          <a:r>
            <a:rPr lang="en-US" sz="2400" dirty="0" smtClean="0"/>
            <a:t>Test</a:t>
          </a:r>
          <a:r>
            <a:rPr lang="en-US" sz="2400" baseline="0" dirty="0" smtClean="0"/>
            <a:t> with modified data</a:t>
          </a:r>
          <a:endParaRPr lang="en-US" sz="2400" dirty="0"/>
        </a:p>
      </dgm:t>
    </dgm:pt>
    <dgm:pt modelId="{71EE8D77-6D50-2F40-A19E-10FAFC68E248}" type="parTrans" cxnId="{8CF54C47-25F7-0843-B4D5-451D873FB51D}">
      <dgm:prSet/>
      <dgm:spPr/>
      <dgm:t>
        <a:bodyPr/>
        <a:lstStyle/>
        <a:p>
          <a:endParaRPr lang="en-US" sz="2400"/>
        </a:p>
      </dgm:t>
    </dgm:pt>
    <dgm:pt modelId="{3A1AC9B0-7ACB-6142-9CAA-0232764628E7}" type="sibTrans" cxnId="{8CF54C47-25F7-0843-B4D5-451D873FB51D}">
      <dgm:prSet/>
      <dgm:spPr/>
      <dgm:t>
        <a:bodyPr/>
        <a:lstStyle/>
        <a:p>
          <a:endParaRPr lang="en-US" sz="2400"/>
        </a:p>
      </dgm:t>
    </dgm:pt>
    <dgm:pt modelId="{69388C95-FD5B-9246-824E-37F3B17BC679}" type="pres">
      <dgm:prSet presAssocID="{BF5D43F9-5114-2C48-87E3-D5F18FDE98A8}" presName="linearFlow" presStyleCnt="0">
        <dgm:presLayoutVars>
          <dgm:resizeHandles val="exact"/>
        </dgm:presLayoutVars>
      </dgm:prSet>
      <dgm:spPr/>
    </dgm:pt>
    <dgm:pt modelId="{98E3C869-CE3D-2641-A9D2-A54B54092C2C}" type="pres">
      <dgm:prSet presAssocID="{7AE4898B-6DB1-184A-892B-2B61DFCF9EA8}" presName="node" presStyleLbl="node1" presStyleIdx="0" presStyleCnt="3" custScaleX="233984">
        <dgm:presLayoutVars>
          <dgm:bulletEnabled val="1"/>
        </dgm:presLayoutVars>
      </dgm:prSet>
      <dgm:spPr/>
      <dgm:t>
        <a:bodyPr/>
        <a:lstStyle/>
        <a:p>
          <a:endParaRPr lang="en-US"/>
        </a:p>
      </dgm:t>
    </dgm:pt>
    <dgm:pt modelId="{716BFCBE-5464-7C43-9486-61C2D2F67B5B}" type="pres">
      <dgm:prSet presAssocID="{0537A2D0-A29B-8C41-B4F6-35778F867BE7}" presName="sibTrans" presStyleLbl="sibTrans2D1" presStyleIdx="0" presStyleCnt="2"/>
      <dgm:spPr/>
      <dgm:t>
        <a:bodyPr/>
        <a:lstStyle/>
        <a:p>
          <a:endParaRPr lang="en-US"/>
        </a:p>
      </dgm:t>
    </dgm:pt>
    <dgm:pt modelId="{BC55FAB2-21EF-F144-9D71-D48D687F8BE6}" type="pres">
      <dgm:prSet presAssocID="{0537A2D0-A29B-8C41-B4F6-35778F867BE7}" presName="connectorText" presStyleLbl="sibTrans2D1" presStyleIdx="0" presStyleCnt="2"/>
      <dgm:spPr/>
      <dgm:t>
        <a:bodyPr/>
        <a:lstStyle/>
        <a:p>
          <a:endParaRPr lang="en-US"/>
        </a:p>
      </dgm:t>
    </dgm:pt>
    <dgm:pt modelId="{9BE778CB-7BCC-6148-8551-01AE6C9DE23B}" type="pres">
      <dgm:prSet presAssocID="{A9EA0E38-FB94-E448-9DAC-BF5C85D5C5E8}" presName="node" presStyleLbl="node1" presStyleIdx="1" presStyleCnt="3" custScaleX="233984">
        <dgm:presLayoutVars>
          <dgm:bulletEnabled val="1"/>
        </dgm:presLayoutVars>
      </dgm:prSet>
      <dgm:spPr/>
      <dgm:t>
        <a:bodyPr/>
        <a:lstStyle/>
        <a:p>
          <a:endParaRPr lang="en-US"/>
        </a:p>
      </dgm:t>
    </dgm:pt>
    <dgm:pt modelId="{BA60F260-AE86-6D42-9E37-2AF753B6C3AC}" type="pres">
      <dgm:prSet presAssocID="{AFD4E666-3886-0B4E-8165-BF651EB9F05F}" presName="sibTrans" presStyleLbl="sibTrans2D1" presStyleIdx="1" presStyleCnt="2"/>
      <dgm:spPr/>
      <dgm:t>
        <a:bodyPr/>
        <a:lstStyle/>
        <a:p>
          <a:endParaRPr lang="en-US"/>
        </a:p>
      </dgm:t>
    </dgm:pt>
    <dgm:pt modelId="{7CF04755-3D43-F347-8226-4A3ACD62BC17}" type="pres">
      <dgm:prSet presAssocID="{AFD4E666-3886-0B4E-8165-BF651EB9F05F}" presName="connectorText" presStyleLbl="sibTrans2D1" presStyleIdx="1" presStyleCnt="2"/>
      <dgm:spPr/>
      <dgm:t>
        <a:bodyPr/>
        <a:lstStyle/>
        <a:p>
          <a:endParaRPr lang="en-US"/>
        </a:p>
      </dgm:t>
    </dgm:pt>
    <dgm:pt modelId="{19325DD8-264F-B844-A054-F5F27CAF19E5}" type="pres">
      <dgm:prSet presAssocID="{2FF86C1D-8123-AB4E-8190-ED3405000263}" presName="node" presStyleLbl="node1" presStyleIdx="2" presStyleCnt="3" custScaleX="233984">
        <dgm:presLayoutVars>
          <dgm:bulletEnabled val="1"/>
        </dgm:presLayoutVars>
      </dgm:prSet>
      <dgm:spPr/>
      <dgm:t>
        <a:bodyPr/>
        <a:lstStyle/>
        <a:p>
          <a:endParaRPr lang="en-US"/>
        </a:p>
      </dgm:t>
    </dgm:pt>
  </dgm:ptLst>
  <dgm:cxnLst>
    <dgm:cxn modelId="{8192A4DA-FBAC-B54F-B8ED-9BC80CD93A9D}" type="presOf" srcId="{AFD4E666-3886-0B4E-8165-BF651EB9F05F}" destId="{7CF04755-3D43-F347-8226-4A3ACD62BC17}" srcOrd="1" destOrd="0" presId="urn:microsoft.com/office/officeart/2005/8/layout/process2"/>
    <dgm:cxn modelId="{8CF54C47-25F7-0843-B4D5-451D873FB51D}" srcId="{BF5D43F9-5114-2C48-87E3-D5F18FDE98A8}" destId="{2FF86C1D-8123-AB4E-8190-ED3405000263}" srcOrd="2" destOrd="0" parTransId="{71EE8D77-6D50-2F40-A19E-10FAFC68E248}" sibTransId="{3A1AC9B0-7ACB-6142-9CAA-0232764628E7}"/>
    <dgm:cxn modelId="{DEBABE9F-480B-F149-BCDE-67F1CEE3CEB0}" type="presOf" srcId="{BF5D43F9-5114-2C48-87E3-D5F18FDE98A8}" destId="{69388C95-FD5B-9246-824E-37F3B17BC679}" srcOrd="0" destOrd="0" presId="urn:microsoft.com/office/officeart/2005/8/layout/process2"/>
    <dgm:cxn modelId="{F84649F3-CD23-B84D-83F3-125350D680C1}" srcId="{BF5D43F9-5114-2C48-87E3-D5F18FDE98A8}" destId="{7AE4898B-6DB1-184A-892B-2B61DFCF9EA8}" srcOrd="0" destOrd="0" parTransId="{36071D8F-D76E-1441-A000-2087915B837F}" sibTransId="{0537A2D0-A29B-8C41-B4F6-35778F867BE7}"/>
    <dgm:cxn modelId="{6826E680-E9ED-3448-AE79-00251A7293F4}" type="presOf" srcId="{AFD4E666-3886-0B4E-8165-BF651EB9F05F}" destId="{BA60F260-AE86-6D42-9E37-2AF753B6C3AC}" srcOrd="0" destOrd="0" presId="urn:microsoft.com/office/officeart/2005/8/layout/process2"/>
    <dgm:cxn modelId="{BB64788F-4760-2845-A905-894F33CB1573}" type="presOf" srcId="{0537A2D0-A29B-8C41-B4F6-35778F867BE7}" destId="{BC55FAB2-21EF-F144-9D71-D48D687F8BE6}" srcOrd="1" destOrd="0" presId="urn:microsoft.com/office/officeart/2005/8/layout/process2"/>
    <dgm:cxn modelId="{490D5322-82EE-B046-BAFA-2BF2B6E5AE2D}" type="presOf" srcId="{0537A2D0-A29B-8C41-B4F6-35778F867BE7}" destId="{716BFCBE-5464-7C43-9486-61C2D2F67B5B}" srcOrd="0" destOrd="0" presId="urn:microsoft.com/office/officeart/2005/8/layout/process2"/>
    <dgm:cxn modelId="{78FDD6A4-DEFA-4048-B241-9B0DBBD50B63}" type="presOf" srcId="{7AE4898B-6DB1-184A-892B-2B61DFCF9EA8}" destId="{98E3C869-CE3D-2641-A9D2-A54B54092C2C}" srcOrd="0" destOrd="0" presId="urn:microsoft.com/office/officeart/2005/8/layout/process2"/>
    <dgm:cxn modelId="{DD98C0D7-F5DA-4044-940A-44BC0E044D1B}" type="presOf" srcId="{2FF86C1D-8123-AB4E-8190-ED3405000263}" destId="{19325DD8-264F-B844-A054-F5F27CAF19E5}" srcOrd="0" destOrd="0" presId="urn:microsoft.com/office/officeart/2005/8/layout/process2"/>
    <dgm:cxn modelId="{1BDA7F07-3510-E04A-8CC7-5CA81D4F8660}" srcId="{BF5D43F9-5114-2C48-87E3-D5F18FDE98A8}" destId="{A9EA0E38-FB94-E448-9DAC-BF5C85D5C5E8}" srcOrd="1" destOrd="0" parTransId="{FAEC1742-0AFB-6745-B6DE-A036BC9CE3EB}" sibTransId="{AFD4E666-3886-0B4E-8165-BF651EB9F05F}"/>
    <dgm:cxn modelId="{71237884-BE95-7D44-9210-5DF8250D708E}" type="presOf" srcId="{A9EA0E38-FB94-E448-9DAC-BF5C85D5C5E8}" destId="{9BE778CB-7BCC-6148-8551-01AE6C9DE23B}" srcOrd="0" destOrd="0" presId="urn:microsoft.com/office/officeart/2005/8/layout/process2"/>
    <dgm:cxn modelId="{A97DC510-9DCE-4342-A904-3E25DD5EAAB5}" type="presParOf" srcId="{69388C95-FD5B-9246-824E-37F3B17BC679}" destId="{98E3C869-CE3D-2641-A9D2-A54B54092C2C}" srcOrd="0" destOrd="0" presId="urn:microsoft.com/office/officeart/2005/8/layout/process2"/>
    <dgm:cxn modelId="{E0D4E637-BA0B-0D49-9C7D-290ED929D438}" type="presParOf" srcId="{69388C95-FD5B-9246-824E-37F3B17BC679}" destId="{716BFCBE-5464-7C43-9486-61C2D2F67B5B}" srcOrd="1" destOrd="0" presId="urn:microsoft.com/office/officeart/2005/8/layout/process2"/>
    <dgm:cxn modelId="{5DA0BF77-0E97-1B4B-AB89-5A40AC931179}" type="presParOf" srcId="{716BFCBE-5464-7C43-9486-61C2D2F67B5B}" destId="{BC55FAB2-21EF-F144-9D71-D48D687F8BE6}" srcOrd="0" destOrd="0" presId="urn:microsoft.com/office/officeart/2005/8/layout/process2"/>
    <dgm:cxn modelId="{47880A62-9D8C-DA4C-B57D-BF8C58817E5E}" type="presParOf" srcId="{69388C95-FD5B-9246-824E-37F3B17BC679}" destId="{9BE778CB-7BCC-6148-8551-01AE6C9DE23B}" srcOrd="2" destOrd="0" presId="urn:microsoft.com/office/officeart/2005/8/layout/process2"/>
    <dgm:cxn modelId="{9D86B458-99D7-144A-954B-84B5ECE96651}" type="presParOf" srcId="{69388C95-FD5B-9246-824E-37F3B17BC679}" destId="{BA60F260-AE86-6D42-9E37-2AF753B6C3AC}" srcOrd="3" destOrd="0" presId="urn:microsoft.com/office/officeart/2005/8/layout/process2"/>
    <dgm:cxn modelId="{4EC2FBCC-3781-2B49-B990-740E1C67C099}" type="presParOf" srcId="{BA60F260-AE86-6D42-9E37-2AF753B6C3AC}" destId="{7CF04755-3D43-F347-8226-4A3ACD62BC17}" srcOrd="0" destOrd="0" presId="urn:microsoft.com/office/officeart/2005/8/layout/process2"/>
    <dgm:cxn modelId="{6C1933A2-FB27-4A43-B195-2E4855381BC5}" type="presParOf" srcId="{69388C95-FD5B-9246-824E-37F3B17BC679}" destId="{19325DD8-264F-B844-A054-F5F27CAF19E5}" srcOrd="4"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E3C869-CE3D-2641-A9D2-A54B54092C2C}">
      <dsp:nvSpPr>
        <dsp:cNvPr id="0" name=""/>
        <dsp:cNvSpPr/>
      </dsp:nvSpPr>
      <dsp:spPr>
        <a:xfrm>
          <a:off x="0" y="0"/>
          <a:ext cx="5434015"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Modify attributes blindly</a:t>
          </a:r>
          <a:endParaRPr lang="en-US" sz="2400" kern="1200" dirty="0"/>
        </a:p>
      </dsp:txBody>
      <dsp:txXfrm>
        <a:off x="28417" y="28417"/>
        <a:ext cx="5377181" cy="913392"/>
      </dsp:txXfrm>
    </dsp:sp>
    <dsp:sp modelId="{716BFCBE-5464-7C43-9486-61C2D2F67B5B}">
      <dsp:nvSpPr>
        <dsp:cNvPr id="0" name=""/>
        <dsp:cNvSpPr/>
      </dsp:nvSpPr>
      <dsp:spPr>
        <a:xfrm rot="5400000">
          <a:off x="2535089" y="994482"/>
          <a:ext cx="363835" cy="436602"/>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586026" y="1030865"/>
        <a:ext cx="261962" cy="254685"/>
      </dsp:txXfrm>
    </dsp:sp>
    <dsp:sp modelId="{9BE778CB-7BCC-6148-8551-01AE6C9DE23B}">
      <dsp:nvSpPr>
        <dsp:cNvPr id="0" name=""/>
        <dsp:cNvSpPr/>
      </dsp:nvSpPr>
      <dsp:spPr>
        <a:xfrm>
          <a:off x="0" y="1455340"/>
          <a:ext cx="5434015"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Look for best hiding modifications</a:t>
          </a:r>
          <a:endParaRPr lang="en-US" sz="2400" kern="1200" dirty="0"/>
        </a:p>
      </dsp:txBody>
      <dsp:txXfrm>
        <a:off x="28417" y="1483757"/>
        <a:ext cx="5377181" cy="913392"/>
      </dsp:txXfrm>
    </dsp:sp>
    <dsp:sp modelId="{BA60F260-AE86-6D42-9E37-2AF753B6C3AC}">
      <dsp:nvSpPr>
        <dsp:cNvPr id="0" name=""/>
        <dsp:cNvSpPr/>
      </dsp:nvSpPr>
      <dsp:spPr>
        <a:xfrm rot="5400000">
          <a:off x="2535089" y="2449823"/>
          <a:ext cx="363835" cy="436602"/>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586026" y="2486206"/>
        <a:ext cx="261962" cy="254685"/>
      </dsp:txXfrm>
    </dsp:sp>
    <dsp:sp modelId="{19325DD8-264F-B844-A054-F5F27CAF19E5}">
      <dsp:nvSpPr>
        <dsp:cNvPr id="0" name=""/>
        <dsp:cNvSpPr/>
      </dsp:nvSpPr>
      <dsp:spPr>
        <a:xfrm>
          <a:off x="0" y="2910681"/>
          <a:ext cx="5434015"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Match with existing schemes</a:t>
          </a:r>
          <a:endParaRPr lang="en-US" sz="2400" kern="1200" dirty="0"/>
        </a:p>
      </dsp:txBody>
      <dsp:txXfrm>
        <a:off x="28417" y="2939098"/>
        <a:ext cx="5377181" cy="9133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E3C869-CE3D-2641-A9D2-A54B54092C2C}">
      <dsp:nvSpPr>
        <dsp:cNvPr id="0" name=""/>
        <dsp:cNvSpPr/>
      </dsp:nvSpPr>
      <dsp:spPr>
        <a:xfrm>
          <a:off x="0" y="0"/>
          <a:ext cx="5453059"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Analyze from existing schemes</a:t>
          </a:r>
          <a:endParaRPr lang="en-US" sz="2400" kern="1200" dirty="0"/>
        </a:p>
      </dsp:txBody>
      <dsp:txXfrm>
        <a:off x="28417" y="28417"/>
        <a:ext cx="5396225" cy="913392"/>
      </dsp:txXfrm>
    </dsp:sp>
    <dsp:sp modelId="{716BFCBE-5464-7C43-9486-61C2D2F67B5B}">
      <dsp:nvSpPr>
        <dsp:cNvPr id="0" name=""/>
        <dsp:cNvSpPr/>
      </dsp:nvSpPr>
      <dsp:spPr>
        <a:xfrm rot="5400000">
          <a:off x="2544611" y="994482"/>
          <a:ext cx="363835" cy="436602"/>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595548" y="1030865"/>
        <a:ext cx="261962" cy="254685"/>
      </dsp:txXfrm>
    </dsp:sp>
    <dsp:sp modelId="{9BE778CB-7BCC-6148-8551-01AE6C9DE23B}">
      <dsp:nvSpPr>
        <dsp:cNvPr id="0" name=""/>
        <dsp:cNvSpPr/>
      </dsp:nvSpPr>
      <dsp:spPr>
        <a:xfrm>
          <a:off x="0" y="1455340"/>
          <a:ext cx="5453059"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Extract</a:t>
          </a:r>
          <a:r>
            <a:rPr lang="en-US" sz="2400" kern="1200" baseline="0" dirty="0" smtClean="0"/>
            <a:t> into attributes</a:t>
          </a:r>
          <a:endParaRPr lang="en-US" sz="2400" kern="1200" dirty="0"/>
        </a:p>
      </dsp:txBody>
      <dsp:txXfrm>
        <a:off x="28417" y="1483757"/>
        <a:ext cx="5396225" cy="913392"/>
      </dsp:txXfrm>
    </dsp:sp>
    <dsp:sp modelId="{BA60F260-AE86-6D42-9E37-2AF753B6C3AC}">
      <dsp:nvSpPr>
        <dsp:cNvPr id="0" name=""/>
        <dsp:cNvSpPr/>
      </dsp:nvSpPr>
      <dsp:spPr>
        <a:xfrm rot="5400000">
          <a:off x="2544611" y="2449823"/>
          <a:ext cx="363835" cy="436602"/>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595548" y="2486206"/>
        <a:ext cx="261962" cy="254685"/>
      </dsp:txXfrm>
    </dsp:sp>
    <dsp:sp modelId="{19325DD8-264F-B844-A054-F5F27CAF19E5}">
      <dsp:nvSpPr>
        <dsp:cNvPr id="0" name=""/>
        <dsp:cNvSpPr/>
      </dsp:nvSpPr>
      <dsp:spPr>
        <a:xfrm>
          <a:off x="0" y="2910681"/>
          <a:ext cx="5453059"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Test</a:t>
          </a:r>
          <a:r>
            <a:rPr lang="en-US" sz="2400" kern="1200" baseline="0" dirty="0" smtClean="0"/>
            <a:t> with modified data</a:t>
          </a:r>
          <a:endParaRPr lang="en-US" sz="2400" kern="1200" dirty="0"/>
        </a:p>
      </dsp:txBody>
      <dsp:txXfrm>
        <a:off x="28417" y="2939098"/>
        <a:ext cx="5396225" cy="9133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1DB55A-F66E-884C-A409-CC81ACA880E7}" type="datetimeFigureOut">
              <a:rPr lang="en-US" smtClean="0"/>
              <a:t>3/22/17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63729A-534C-874A-B073-5D3F38B81A78}" type="slidenum">
              <a:rPr lang="en-US" smtClean="0"/>
              <a:t>‹#›</a:t>
            </a:fld>
            <a:endParaRPr lang="en-US"/>
          </a:p>
        </p:txBody>
      </p:sp>
    </p:spTree>
    <p:extLst>
      <p:ext uri="{BB962C8B-B14F-4D97-AF65-F5344CB8AC3E}">
        <p14:creationId xmlns:p14="http://schemas.microsoft.com/office/powerpoint/2010/main" val="181271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a bunch of anti-virus</a:t>
            </a:r>
            <a:r>
              <a:rPr lang="en-US" baseline="0" dirty="0" smtClean="0"/>
              <a:t> software, detecting malicious apps/binaries</a:t>
            </a:r>
          </a:p>
          <a:p>
            <a:pPr marL="228600" indent="-228600">
              <a:buAutoNum type="arabicPeriod"/>
            </a:pPr>
            <a:r>
              <a:rPr lang="en-US" baseline="0" dirty="0" smtClean="0"/>
              <a:t>No interested in detecting , but</a:t>
            </a:r>
          </a:p>
          <a:p>
            <a:pPr marL="228600" indent="-228600">
              <a:buAutoNum type="arabicPeriod"/>
            </a:pPr>
            <a:r>
              <a:rPr lang="en-US" baseline="0" dirty="0" smtClean="0"/>
              <a:t>However, to learn how to evade detection, first, </a:t>
            </a:r>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2</a:t>
            </a:fld>
            <a:endParaRPr lang="en-US"/>
          </a:p>
        </p:txBody>
      </p:sp>
    </p:spTree>
    <p:extLst>
      <p:ext uri="{BB962C8B-B14F-4D97-AF65-F5344CB8AC3E}">
        <p14:creationId xmlns:p14="http://schemas.microsoft.com/office/powerpoint/2010/main" val="150517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many</a:t>
            </a:r>
            <a:r>
              <a:rPr lang="en-US" baseline="0" dirty="0" smtClean="0"/>
              <a:t> </a:t>
            </a:r>
            <a:r>
              <a:rPr lang="en-US" dirty="0" smtClean="0"/>
              <a:t>dataset we</a:t>
            </a:r>
            <a:r>
              <a:rPr lang="en-US" baseline="0" dirty="0" smtClean="0"/>
              <a:t> can find.</a:t>
            </a:r>
          </a:p>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3</a:t>
            </a:fld>
            <a:endParaRPr lang="en-US"/>
          </a:p>
        </p:txBody>
      </p:sp>
    </p:spTree>
    <p:extLst>
      <p:ext uri="{BB962C8B-B14F-4D97-AF65-F5344CB8AC3E}">
        <p14:creationId xmlns:p14="http://schemas.microsoft.com/office/powerpoint/2010/main" val="1887658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4</a:t>
            </a:fld>
            <a:endParaRPr lang="en-US"/>
          </a:p>
        </p:txBody>
      </p:sp>
    </p:spTree>
    <p:extLst>
      <p:ext uri="{BB962C8B-B14F-4D97-AF65-F5344CB8AC3E}">
        <p14:creationId xmlns:p14="http://schemas.microsoft.com/office/powerpoint/2010/main" val="1846938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5</a:t>
            </a:fld>
            <a:endParaRPr lang="en-US"/>
          </a:p>
        </p:txBody>
      </p:sp>
    </p:spTree>
    <p:extLst>
      <p:ext uri="{BB962C8B-B14F-4D97-AF65-F5344CB8AC3E}">
        <p14:creationId xmlns:p14="http://schemas.microsoft.com/office/powerpoint/2010/main" val="1186452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7</a:t>
            </a:fld>
            <a:endParaRPr lang="en-US"/>
          </a:p>
        </p:txBody>
      </p:sp>
    </p:spTree>
    <p:extLst>
      <p:ext uri="{BB962C8B-B14F-4D97-AF65-F5344CB8AC3E}">
        <p14:creationId xmlns:p14="http://schemas.microsoft.com/office/powerpoint/2010/main" val="2004888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key idea of the project is to use machine learning as a tool to help us better understand how a virus can hide itself from the detection of antivirus </a:t>
            </a:r>
            <a:r>
              <a:rPr lang="en-US" sz="1200" b="0" i="0" kern="1200" dirty="0" err="1" smtClean="0">
                <a:solidFill>
                  <a:schemeClr val="tx1"/>
                </a:solidFill>
                <a:effectLst/>
                <a:latin typeface="+mn-lt"/>
                <a:ea typeface="+mn-ea"/>
                <a:cs typeface="+mn-cs"/>
              </a:rPr>
              <a:t>softwares</a:t>
            </a:r>
            <a:r>
              <a:rPr lang="en-US" sz="1200" b="0" i="0" kern="1200" dirty="0" smtClean="0">
                <a:solidFill>
                  <a:schemeClr val="tx1"/>
                </a:solidFill>
                <a:effectLst/>
                <a:latin typeface="+mn-lt"/>
                <a:ea typeface="+mn-ea"/>
                <a:cs typeface="+mn-cs"/>
              </a:rPr>
              <a:t>. Hiding malicious traces is a long-existing topic and new techniques keep emerging. However, there has never been a systematic way for the job. Thus we want to test from the database how a malicious can be disguised so</a:t>
            </a:r>
            <a:r>
              <a:rPr lang="en-US" sz="1200" b="0" i="0" kern="1200" baseline="0" dirty="0" smtClean="0">
                <a:solidFill>
                  <a:schemeClr val="tx1"/>
                </a:solidFill>
                <a:effectLst/>
                <a:latin typeface="+mn-lt"/>
                <a:ea typeface="+mn-ea"/>
                <a:cs typeface="+mn-cs"/>
              </a:rPr>
              <a:t> that it is</a:t>
            </a:r>
            <a:r>
              <a:rPr lang="en-US" sz="1200" b="0" i="0" kern="1200" dirty="0" smtClean="0">
                <a:solidFill>
                  <a:schemeClr val="tx1"/>
                </a:solidFill>
                <a:effectLst/>
                <a:latin typeface="+mn-lt"/>
                <a:ea typeface="+mn-ea"/>
                <a:cs typeface="+mn-cs"/>
              </a:rPr>
              <a:t> undetected by certain classifier models.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Best</a:t>
            </a:r>
            <a:r>
              <a:rPr lang="en-US" sz="1200" b="0" i="0" kern="1200" baseline="0" dirty="0" smtClean="0">
                <a:solidFill>
                  <a:schemeClr val="tx1"/>
                </a:solidFill>
                <a:effectLst/>
                <a:latin typeface="+mn-lt"/>
                <a:ea typeface="+mn-ea"/>
                <a:cs typeface="+mn-cs"/>
              </a:rPr>
              <a:t> modification: with least </a:t>
            </a:r>
            <a:r>
              <a:rPr lang="en-US" sz="1200" b="0" i="0" kern="1200" baseline="0" smtClean="0">
                <a:solidFill>
                  <a:schemeClr val="tx1"/>
                </a:solidFill>
                <a:effectLst/>
                <a:latin typeface="+mn-lt"/>
                <a:ea typeface="+mn-ea"/>
                <a:cs typeface="+mn-cs"/>
              </a:rPr>
              <a:t>modified attributes; adding better than removing</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63729A-534C-874A-B073-5D3F38B81A78}" type="slidenum">
              <a:rPr lang="en-US" smtClean="0"/>
              <a:t>8</a:t>
            </a:fld>
            <a:endParaRPr lang="en-US"/>
          </a:p>
        </p:txBody>
      </p:sp>
    </p:spTree>
    <p:extLst>
      <p:ext uri="{BB962C8B-B14F-4D97-AF65-F5344CB8AC3E}">
        <p14:creationId xmlns:p14="http://schemas.microsoft.com/office/powerpoint/2010/main" val="848701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dataset is about malicious executables (virus). Common features are extracted from real-world malicious and non-malicious executables. The dataset is very new (published in March 2016) but the weakness is that the sample number is relatively low compared to other datasets. However, the goal of our project is not to exhaustively find the best machine learning model to classify malicious and non-malicious executables. Thus we think the low sample amount is tolerable.</a:t>
            </a:r>
          </a:p>
        </p:txBody>
      </p:sp>
      <p:sp>
        <p:nvSpPr>
          <p:cNvPr id="4" name="Slide Number Placeholder 3"/>
          <p:cNvSpPr>
            <a:spLocks noGrp="1"/>
          </p:cNvSpPr>
          <p:nvPr>
            <p:ph type="sldNum" sz="quarter" idx="10"/>
          </p:nvPr>
        </p:nvSpPr>
        <p:spPr/>
        <p:txBody>
          <a:bodyPr/>
          <a:lstStyle/>
          <a:p>
            <a:fld id="{1C63729A-534C-874A-B073-5D3F38B81A78}" type="slidenum">
              <a:rPr lang="en-US" smtClean="0"/>
              <a:t>10</a:t>
            </a:fld>
            <a:endParaRPr lang="en-US"/>
          </a:p>
        </p:txBody>
      </p:sp>
    </p:spTree>
    <p:extLst>
      <p:ext uri="{BB962C8B-B14F-4D97-AF65-F5344CB8AC3E}">
        <p14:creationId xmlns:p14="http://schemas.microsoft.com/office/powerpoint/2010/main" val="619500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 do so, we can directly modify the extracted attributes rather than really implementing specific virus programs. This will also give us more global view of the topic.</a:t>
            </a:r>
          </a:p>
        </p:txBody>
      </p:sp>
      <p:sp>
        <p:nvSpPr>
          <p:cNvPr id="4" name="Slide Number Placeholder 3"/>
          <p:cNvSpPr>
            <a:spLocks noGrp="1"/>
          </p:cNvSpPr>
          <p:nvPr>
            <p:ph type="sldNum" sz="quarter" idx="10"/>
          </p:nvPr>
        </p:nvSpPr>
        <p:spPr/>
        <p:txBody>
          <a:bodyPr/>
          <a:lstStyle/>
          <a:p>
            <a:fld id="{1C63729A-534C-874A-B073-5D3F38B81A78}" type="slidenum">
              <a:rPr lang="en-US" smtClean="0"/>
              <a:t>11</a:t>
            </a:fld>
            <a:endParaRPr lang="en-US"/>
          </a:p>
        </p:txBody>
      </p:sp>
    </p:spTree>
    <p:extLst>
      <p:ext uri="{BB962C8B-B14F-4D97-AF65-F5344CB8AC3E}">
        <p14:creationId xmlns:p14="http://schemas.microsoft.com/office/powerpoint/2010/main" val="758887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Meanwhile, we will also compare the modifications we do to existing hiding schemes in security field. It can be done in two directions. Firstly, we blindly modify dataset and look for possible way to hide a malicious executable. Then we compare such way to existing schemes. Secondly, we try extracting from existing schemes possible ways to modify the dataset and verify if that can work for certain classifier models.</a:t>
            </a:r>
          </a:p>
        </p:txBody>
      </p:sp>
      <p:sp>
        <p:nvSpPr>
          <p:cNvPr id="4" name="Slide Number Placeholder 3"/>
          <p:cNvSpPr>
            <a:spLocks noGrp="1"/>
          </p:cNvSpPr>
          <p:nvPr>
            <p:ph type="sldNum" sz="quarter" idx="10"/>
          </p:nvPr>
        </p:nvSpPr>
        <p:spPr/>
        <p:txBody>
          <a:bodyPr/>
          <a:lstStyle/>
          <a:p>
            <a:fld id="{1C63729A-534C-874A-B073-5D3F38B81A78}" type="slidenum">
              <a:rPr lang="en-US" smtClean="0"/>
              <a:t>13</a:t>
            </a:fld>
            <a:endParaRPr lang="en-US"/>
          </a:p>
        </p:txBody>
      </p:sp>
    </p:spTree>
    <p:extLst>
      <p:ext uri="{BB962C8B-B14F-4D97-AF65-F5344CB8AC3E}">
        <p14:creationId xmlns:p14="http://schemas.microsoft.com/office/powerpoint/2010/main" val="1111927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3/22/17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3/22/17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3/22/17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3/22/17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3/22/17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image" Target="../media/image11.tiff"/><Relationship Id="rId6"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84218" y="1516157"/>
            <a:ext cx="9996426" cy="2262781"/>
          </a:xfrm>
        </p:spPr>
        <p:txBody>
          <a:bodyPr>
            <a:noAutofit/>
          </a:bodyPr>
          <a:lstStyle/>
          <a:p>
            <a:pPr algn="ctr"/>
            <a:r>
              <a:rPr lang="en-US" altLang="zh-CN" sz="4400" dirty="0" smtClean="0"/>
              <a:t>Evading the Machine Learning Detector: A Virus’ Perspective</a:t>
            </a:r>
            <a:endParaRPr lang="en-US" sz="4400" dirty="0"/>
          </a:p>
        </p:txBody>
      </p:sp>
      <p:sp>
        <p:nvSpPr>
          <p:cNvPr id="3" name="Subtitle 2"/>
          <p:cNvSpPr>
            <a:spLocks noGrp="1"/>
          </p:cNvSpPr>
          <p:nvPr>
            <p:ph type="subTitle" idx="1"/>
          </p:nvPr>
        </p:nvSpPr>
        <p:spPr>
          <a:xfrm>
            <a:off x="2589212" y="4675779"/>
            <a:ext cx="9196387" cy="1187992"/>
          </a:xfrm>
        </p:spPr>
        <p:txBody>
          <a:bodyPr>
            <a:normAutofit/>
          </a:bodyPr>
          <a:lstStyle/>
          <a:p>
            <a:pPr algn="ctr"/>
            <a:r>
              <a:rPr lang="en-US" sz="2800" dirty="0" smtClean="0"/>
              <a:t>Group 10</a:t>
            </a:r>
          </a:p>
          <a:p>
            <a:pPr algn="ctr"/>
            <a:r>
              <a:rPr lang="en-US" sz="2800" dirty="0" smtClean="0"/>
              <a:t>Yuan Xiao, Xiaokuan Zhang</a:t>
            </a:r>
            <a:endParaRPr lang="en-US" sz="2800" dirty="0"/>
          </a:p>
        </p:txBody>
      </p:sp>
    </p:spTree>
    <p:extLst>
      <p:ext uri="{BB962C8B-B14F-4D97-AF65-F5344CB8AC3E}">
        <p14:creationId xmlns:p14="http://schemas.microsoft.com/office/powerpoint/2010/main" val="19577477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Challenge</a:t>
            </a:r>
            <a:endParaRPr lang="en-US" sz="4400" dirty="0"/>
          </a:p>
        </p:txBody>
      </p:sp>
      <p:sp>
        <p:nvSpPr>
          <p:cNvPr id="3" name="Content Placeholder 2"/>
          <p:cNvSpPr>
            <a:spLocks noGrp="1"/>
          </p:cNvSpPr>
          <p:nvPr>
            <p:ph idx="1"/>
          </p:nvPr>
        </p:nvSpPr>
        <p:spPr/>
        <p:txBody>
          <a:bodyPr>
            <a:normAutofit/>
          </a:bodyPr>
          <a:lstStyle/>
          <a:p>
            <a:pPr marL="514350" indent="-514350">
              <a:buFont typeface="+mj-lt"/>
              <a:buAutoNum type="arabicPeriod" startAt="2"/>
            </a:pPr>
            <a:r>
              <a:rPr lang="en-US" sz="2800" dirty="0" smtClean="0"/>
              <a:t>Low instance number (only 373 samples)</a:t>
            </a:r>
            <a:br>
              <a:rPr lang="en-US" sz="2800" dirty="0" smtClean="0"/>
            </a:br>
            <a:r>
              <a:rPr lang="en-US" sz="2800" dirty="0" smtClean="0"/>
              <a:t/>
            </a:r>
            <a:br>
              <a:rPr lang="en-US" sz="2800" dirty="0" smtClean="0"/>
            </a:br>
            <a:r>
              <a:rPr lang="en-US" sz="2800" dirty="0" smtClean="0"/>
              <a:t>Solution</a:t>
            </a:r>
            <a:r>
              <a:rPr lang="en-US" sz="2800" dirty="0"/>
              <a:t>: the </a:t>
            </a:r>
            <a:r>
              <a:rPr lang="en-US" sz="2800" dirty="0">
                <a:solidFill>
                  <a:srgbClr val="FF0000"/>
                </a:solidFill>
              </a:rPr>
              <a:t>goal</a:t>
            </a:r>
            <a:r>
              <a:rPr lang="en-US" sz="2800" dirty="0"/>
              <a:t> </a:t>
            </a:r>
            <a:r>
              <a:rPr lang="en-US" sz="2800" dirty="0" smtClean="0"/>
              <a:t>is </a:t>
            </a:r>
            <a:r>
              <a:rPr lang="en-US" sz="2800" dirty="0">
                <a:solidFill>
                  <a:srgbClr val="FF0000"/>
                </a:solidFill>
              </a:rPr>
              <a:t>not</a:t>
            </a:r>
            <a:r>
              <a:rPr lang="en-US" sz="2800" dirty="0"/>
              <a:t> to exhaustively find the </a:t>
            </a:r>
            <a:r>
              <a:rPr lang="en-US" sz="2800" dirty="0">
                <a:solidFill>
                  <a:srgbClr val="FF0000"/>
                </a:solidFill>
              </a:rPr>
              <a:t>best</a:t>
            </a:r>
            <a:r>
              <a:rPr lang="en-US" sz="2800" dirty="0"/>
              <a:t> </a:t>
            </a:r>
            <a:r>
              <a:rPr lang="en-US" sz="2800" dirty="0" smtClean="0">
                <a:solidFill>
                  <a:srgbClr val="FF0000"/>
                </a:solidFill>
              </a:rPr>
              <a:t>model</a:t>
            </a:r>
            <a:r>
              <a:rPr lang="en-US" sz="2800" dirty="0" smtClean="0"/>
              <a:t> </a:t>
            </a:r>
            <a:r>
              <a:rPr lang="en-US" sz="2800" dirty="0"/>
              <a:t>to classify malicious and non-malicious </a:t>
            </a:r>
            <a:r>
              <a:rPr lang="en-US" sz="2800" dirty="0" smtClean="0"/>
              <a:t>executables </a:t>
            </a:r>
            <a:r>
              <a:rPr lang="mr-IN" sz="2800" dirty="0"/>
              <a:t>–</a:t>
            </a:r>
            <a:r>
              <a:rPr lang="en-US" sz="2800" dirty="0" smtClean="0"/>
              <a:t> </a:t>
            </a:r>
            <a:r>
              <a:rPr lang="en-US" sz="2800" dirty="0"/>
              <a:t>the low sample amount is </a:t>
            </a:r>
            <a:r>
              <a:rPr lang="en-US" sz="2800" dirty="0" smtClean="0"/>
              <a:t>tolerable</a:t>
            </a:r>
            <a:endParaRPr lang="en-US" sz="2800" dirty="0"/>
          </a:p>
          <a:p>
            <a:pPr marL="514350" indent="-514350">
              <a:buFont typeface="+mj-lt"/>
              <a:buAutoNum type="arabicPeriod" startAt="2"/>
            </a:pPr>
            <a:endParaRPr lang="en-US" sz="2800" dirty="0" smtClean="0"/>
          </a:p>
        </p:txBody>
      </p:sp>
    </p:spTree>
    <p:extLst>
      <p:ext uri="{BB962C8B-B14F-4D97-AF65-F5344CB8AC3E}">
        <p14:creationId xmlns:p14="http://schemas.microsoft.com/office/powerpoint/2010/main" val="21427363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Challenge</a:t>
            </a:r>
            <a:endParaRPr lang="en-US" sz="4400" dirty="0"/>
          </a:p>
        </p:txBody>
      </p:sp>
      <p:sp>
        <p:nvSpPr>
          <p:cNvPr id="3" name="Content Placeholder 2"/>
          <p:cNvSpPr>
            <a:spLocks noGrp="1"/>
          </p:cNvSpPr>
          <p:nvPr>
            <p:ph idx="1"/>
          </p:nvPr>
        </p:nvSpPr>
        <p:spPr/>
        <p:txBody>
          <a:bodyPr>
            <a:normAutofit/>
          </a:bodyPr>
          <a:lstStyle/>
          <a:p>
            <a:pPr marL="514350" indent="-514350">
              <a:buFont typeface="+mj-lt"/>
              <a:buAutoNum type="arabicPeriod" startAt="3"/>
            </a:pPr>
            <a:r>
              <a:rPr lang="en-US" sz="2800" dirty="0" smtClean="0"/>
              <a:t>Difficulty in generating new data instances</a:t>
            </a:r>
            <a:br>
              <a:rPr lang="en-US" sz="2800" dirty="0" smtClean="0"/>
            </a:br>
            <a:r>
              <a:rPr lang="en-US" sz="2800" dirty="0" smtClean="0"/>
              <a:t/>
            </a:r>
            <a:br>
              <a:rPr lang="en-US" sz="2800" dirty="0" smtClean="0"/>
            </a:br>
            <a:r>
              <a:rPr lang="en-US" sz="2800" dirty="0" smtClean="0"/>
              <a:t>Solution: without legal access to real-world virus samples, we can test by directly </a:t>
            </a:r>
            <a:r>
              <a:rPr lang="en-US" sz="2800" dirty="0" smtClean="0">
                <a:solidFill>
                  <a:srgbClr val="FF0000"/>
                </a:solidFill>
              </a:rPr>
              <a:t>modifying attribute values</a:t>
            </a:r>
            <a:r>
              <a:rPr lang="en-US" sz="2800" dirty="0" smtClean="0"/>
              <a:t> in given malicious samples</a:t>
            </a:r>
            <a:endParaRPr lang="en-US" sz="2800" dirty="0"/>
          </a:p>
          <a:p>
            <a:pPr marL="514350" indent="-514350">
              <a:buFont typeface="+mj-lt"/>
              <a:buAutoNum type="arabicPeriod" startAt="3"/>
            </a:pPr>
            <a:endParaRPr lang="en-US" sz="2800" dirty="0" smtClean="0"/>
          </a:p>
        </p:txBody>
      </p:sp>
    </p:spTree>
    <p:extLst>
      <p:ext uri="{BB962C8B-B14F-4D97-AF65-F5344CB8AC3E}">
        <p14:creationId xmlns:p14="http://schemas.microsoft.com/office/powerpoint/2010/main" val="7534328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smtClean="0"/>
              <a:t>Data Preprocessing</a:t>
            </a:r>
            <a:br>
              <a:rPr lang="en-US" sz="4400" dirty="0" smtClean="0"/>
            </a:br>
            <a:endParaRPr lang="en-US" sz="4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0194" y="1471613"/>
            <a:ext cx="10843024" cy="454017"/>
          </a:xfrm>
        </p:spPr>
      </p:pic>
      <p:sp>
        <p:nvSpPr>
          <p:cNvPr id="5" name="TextBox 4"/>
          <p:cNvSpPr txBox="1"/>
          <p:nvPr/>
        </p:nvSpPr>
        <p:spPr>
          <a:xfrm>
            <a:off x="2217596" y="2085975"/>
            <a:ext cx="9149698" cy="3046988"/>
          </a:xfrm>
          <a:prstGeom prst="rect">
            <a:avLst/>
          </a:prstGeom>
          <a:noFill/>
          <a:ln>
            <a:solidFill>
              <a:schemeClr val="accent1">
                <a:shade val="90000"/>
              </a:schemeClr>
            </a:solidFill>
          </a:ln>
        </p:spPr>
        <p:txBody>
          <a:bodyPr wrap="square" rtlCol="0">
            <a:spAutoFit/>
          </a:bodyPr>
          <a:lstStyle/>
          <a:p>
            <a:r>
              <a:rPr lang="en-US" sz="2400" dirty="0" smtClean="0"/>
              <a:t>Instance example:</a:t>
            </a:r>
          </a:p>
          <a:p>
            <a:r>
              <a:rPr lang="cs-CZ" sz="2400" dirty="0"/>
              <a:t>+1 1:1 3:1 5:1 7:1 9:1 11:1 26:1 30:1 33:1 37:1 39:1 42:1 44:1 50:1 53:1 57:1 59:1 67:1 79:1 82:1 84:1 92:1 98:1 102:1 107:1 111:1 113:1 126:1 128:1 132:1 140:1 154:1 157:1 164:1 168:1 171:1 186:1 189:1 193:1 213:1 219:1 227:1 231:1 238:1 258:1 268:1 275:1 279:1 282:1 291:1 302:1 318:1 331:1 339:1 362:1 367:1 369:1 378:1 388:1 400:1 409:1 412:1 417:1 419:1 427:1 431:1 446:1 449:1 455:1 457:1 466:1 476:1 491:1 497:1 500:1 503:1  -1</a:t>
            </a:r>
            <a:endParaRPr lang="en-US" sz="2400" dirty="0"/>
          </a:p>
        </p:txBody>
      </p:sp>
      <p:sp>
        <p:nvSpPr>
          <p:cNvPr id="6" name="TextBox 5"/>
          <p:cNvSpPr txBox="1"/>
          <p:nvPr/>
        </p:nvSpPr>
        <p:spPr>
          <a:xfrm>
            <a:off x="2217596" y="5313938"/>
            <a:ext cx="9149698" cy="954107"/>
          </a:xfrm>
          <a:prstGeom prst="rect">
            <a:avLst/>
          </a:prstGeom>
          <a:noFill/>
        </p:spPr>
        <p:txBody>
          <a:bodyPr wrap="square" rtlCol="0">
            <a:spAutoFit/>
          </a:bodyPr>
          <a:lstStyle/>
          <a:p>
            <a:pPr marL="457200" indent="-457200">
              <a:buFont typeface="Arial" charset="0"/>
              <a:buChar char="•"/>
            </a:pPr>
            <a:r>
              <a:rPr lang="en-US" sz="2800" dirty="0" smtClean="0"/>
              <a:t>All attributes are binary</a:t>
            </a:r>
          </a:p>
          <a:p>
            <a:pPr marL="457200" indent="-457200">
              <a:buFont typeface="Arial" charset="0"/>
              <a:buChar char="•"/>
            </a:pPr>
            <a:r>
              <a:rPr lang="en-US" sz="2800" dirty="0"/>
              <a:t>A</a:t>
            </a:r>
            <a:r>
              <a:rPr lang="en-US" sz="2800" dirty="0" smtClean="0"/>
              <a:t>ttributes with FALSE value are not shown</a:t>
            </a:r>
            <a:endParaRPr lang="en-US" sz="2800" dirty="0"/>
          </a:p>
        </p:txBody>
      </p:sp>
    </p:spTree>
    <p:extLst>
      <p:ext uri="{BB962C8B-B14F-4D97-AF65-F5344CB8AC3E}">
        <p14:creationId xmlns:p14="http://schemas.microsoft.com/office/powerpoint/2010/main" val="18605777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Evaluation</a:t>
            </a:r>
            <a:endParaRPr lang="en-US" sz="4400" dirty="0"/>
          </a:p>
        </p:txBody>
      </p:sp>
      <p:sp>
        <p:nvSpPr>
          <p:cNvPr id="3" name="Content Placeholder 2"/>
          <p:cNvSpPr>
            <a:spLocks noGrp="1"/>
          </p:cNvSpPr>
          <p:nvPr>
            <p:ph idx="1"/>
          </p:nvPr>
        </p:nvSpPr>
        <p:spPr>
          <a:xfrm>
            <a:off x="2589212" y="1719256"/>
            <a:ext cx="8915400" cy="3777622"/>
          </a:xfrm>
        </p:spPr>
        <p:txBody>
          <a:bodyPr>
            <a:normAutofit/>
          </a:bodyPr>
          <a:lstStyle/>
          <a:p>
            <a:r>
              <a:rPr lang="en-US" sz="2800" dirty="0" smtClean="0"/>
              <a:t>Key: comparison with known hiding schemes</a:t>
            </a:r>
          </a:p>
        </p:txBody>
      </p:sp>
      <p:graphicFrame>
        <p:nvGraphicFramePr>
          <p:cNvPr id="4" name="Diagram 3"/>
          <p:cNvGraphicFramePr/>
          <p:nvPr>
            <p:extLst>
              <p:ext uri="{D42A27DB-BD31-4B8C-83A1-F6EECF244321}">
                <p14:modId xmlns:p14="http://schemas.microsoft.com/office/powerpoint/2010/main" val="355853010"/>
              </p:ext>
            </p:extLst>
          </p:nvPr>
        </p:nvGraphicFramePr>
        <p:xfrm>
          <a:off x="617538" y="2614611"/>
          <a:ext cx="5434015" cy="3880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368198428"/>
              </p:ext>
            </p:extLst>
          </p:nvPr>
        </p:nvGraphicFramePr>
        <p:xfrm>
          <a:off x="6500813" y="2614611"/>
          <a:ext cx="5453059" cy="38809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13970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Problem Description</a:t>
            </a:r>
            <a:endParaRPr lang="en-US" sz="4400" dirty="0"/>
          </a:p>
        </p:txBody>
      </p:sp>
      <p:sp>
        <p:nvSpPr>
          <p:cNvPr id="3" name="Content Placeholder 2"/>
          <p:cNvSpPr>
            <a:spLocks noGrp="1"/>
          </p:cNvSpPr>
          <p:nvPr>
            <p:ph idx="1"/>
          </p:nvPr>
        </p:nvSpPr>
        <p:spPr>
          <a:xfrm>
            <a:off x="1563976" y="4293064"/>
            <a:ext cx="10628024" cy="3777622"/>
          </a:xfrm>
        </p:spPr>
        <p:txBody>
          <a:bodyPr>
            <a:normAutofit/>
          </a:bodyPr>
          <a:lstStyle/>
          <a:p>
            <a:endParaRPr lang="en-US" sz="2800" dirty="0"/>
          </a:p>
          <a:p>
            <a:r>
              <a:rPr lang="en-US" altLang="zh-CN" sz="2800" dirty="0" smtClean="0"/>
              <a:t>How should a virus disguise itself to fool the detector?</a:t>
            </a:r>
          </a:p>
          <a:p>
            <a:endParaRPr lang="en-US" altLang="zh-CN" sz="2800" dirty="0"/>
          </a:p>
          <a:p>
            <a:r>
              <a:rPr lang="en-US" altLang="zh-CN" sz="2800" dirty="0" smtClean="0"/>
              <a:t>What are the important features of malicious executables?</a:t>
            </a:r>
          </a:p>
          <a:p>
            <a:endParaRPr lang="en-US" altLang="zh-CN" sz="2800" dirty="0"/>
          </a:p>
          <a:p>
            <a:endParaRPr lang="zh-CN" altLang="en-US" sz="2800" dirty="0" smtClean="0"/>
          </a:p>
          <a:p>
            <a:pPr marL="0" indent="0">
              <a:buNone/>
            </a:pPr>
            <a:endParaRPr lang="zh-CN" altLang="en-US" sz="2800" dirty="0"/>
          </a:p>
          <a:p>
            <a:endParaRPr lang="zh-CN" altLang="en-US" sz="2800" dirty="0">
              <a:sym typeface="Wingdings"/>
            </a:endParaRPr>
          </a:p>
          <a:p>
            <a:pPr marL="0" indent="0">
              <a:buNone/>
            </a:pPr>
            <a:endParaRPr lang="en-US" sz="2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8705" y="1497637"/>
            <a:ext cx="6002824" cy="3241169"/>
          </a:xfrm>
          <a:prstGeom prst="rect">
            <a:avLst/>
          </a:prstGeom>
        </p:spPr>
      </p:pic>
    </p:spTree>
    <p:extLst>
      <p:ext uri="{BB962C8B-B14F-4D97-AF65-F5344CB8AC3E}">
        <p14:creationId xmlns:p14="http://schemas.microsoft.com/office/powerpoint/2010/main" val="71988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Malicious Executable Dataset</a:t>
            </a:r>
            <a:endParaRPr lang="en-US" sz="4400" dirty="0"/>
          </a:p>
        </p:txBody>
      </p:sp>
      <p:sp>
        <p:nvSpPr>
          <p:cNvPr id="3" name="Content Placeholder 2"/>
          <p:cNvSpPr>
            <a:spLocks noGrp="1"/>
          </p:cNvSpPr>
          <p:nvPr>
            <p:ph idx="1"/>
          </p:nvPr>
        </p:nvSpPr>
        <p:spPr>
          <a:xfrm>
            <a:off x="2306389" y="1607336"/>
            <a:ext cx="8915400" cy="4184073"/>
          </a:xfrm>
        </p:spPr>
        <p:txBody>
          <a:bodyPr>
            <a:normAutofit/>
          </a:bodyPr>
          <a:lstStyle/>
          <a:p>
            <a:r>
              <a:rPr lang="en-US" altLang="zh-CN" sz="2800" dirty="0" smtClean="0"/>
              <a:t>D</a:t>
            </a:r>
            <a:r>
              <a:rPr lang="en-US" sz="2800" dirty="0" smtClean="0"/>
              <a:t>ataset </a:t>
            </a:r>
            <a:r>
              <a:rPr lang="en-US" sz="2800" dirty="0"/>
              <a:t>retrieved from UCI ML </a:t>
            </a:r>
            <a:r>
              <a:rPr lang="en-US" sz="2800" dirty="0" smtClean="0"/>
              <a:t>repository</a:t>
            </a:r>
          </a:p>
          <a:p>
            <a:endParaRPr lang="en-US" sz="2800" dirty="0"/>
          </a:p>
          <a:p>
            <a:endParaRPr lang="en-US" sz="2800" dirty="0" smtClean="0"/>
          </a:p>
          <a:p>
            <a:endParaRPr lang="en-US" sz="2800" dirty="0" smtClean="0"/>
          </a:p>
          <a:p>
            <a:r>
              <a:rPr lang="en-US" altLang="zh-CN" sz="2800" dirty="0"/>
              <a:t>500 hex </a:t>
            </a:r>
            <a:r>
              <a:rPr lang="en-US" altLang="zh-CN" sz="2800" dirty="0" smtClean="0"/>
              <a:t>features, 13 </a:t>
            </a:r>
            <a:r>
              <a:rPr lang="en-US" altLang="zh-CN" sz="2800" dirty="0"/>
              <a:t>DLL </a:t>
            </a:r>
            <a:r>
              <a:rPr lang="en-US" altLang="zh-CN" sz="2800" dirty="0" smtClean="0"/>
              <a:t>features</a:t>
            </a:r>
            <a:endParaRPr lang="en-US" sz="2800" dirty="0" smtClean="0"/>
          </a:p>
          <a:p>
            <a:endParaRPr lang="en-US" sz="2800" dirty="0"/>
          </a:p>
          <a:p>
            <a:endParaRPr lang="en-US" sz="2800" dirty="0"/>
          </a:p>
          <a:p>
            <a:endParaRPr lang="zh-CN" altLang="en-US" sz="2800" dirty="0" smtClean="0"/>
          </a:p>
          <a:p>
            <a:endParaRPr lang="en-US" sz="2800" dirty="0"/>
          </a:p>
          <a:p>
            <a:endParaRPr lang="en-US" sz="2800" dirty="0" smtClean="0"/>
          </a:p>
          <a:p>
            <a:endParaRPr lang="en-US" sz="2800" dirty="0"/>
          </a:p>
          <a:p>
            <a:endParaRPr lang="en-US" sz="2800" dirty="0"/>
          </a:p>
          <a:p>
            <a:endParaRPr lang="en-US" sz="2800" dirty="0"/>
          </a:p>
        </p:txBody>
      </p:sp>
      <p:pic>
        <p:nvPicPr>
          <p:cNvPr id="5" name="Picture 4"/>
          <p:cNvPicPr>
            <a:picLocks noChangeAspect="1"/>
          </p:cNvPicPr>
          <p:nvPr/>
        </p:nvPicPr>
        <p:blipFill>
          <a:blip r:embed="rId3"/>
          <a:stretch>
            <a:fillRect/>
          </a:stretch>
        </p:blipFill>
        <p:spPr>
          <a:xfrm>
            <a:off x="2427847" y="2289770"/>
            <a:ext cx="9764153" cy="1411193"/>
          </a:xfrm>
          <a:prstGeom prst="rect">
            <a:avLst/>
          </a:prstGeom>
        </p:spPr>
      </p:pic>
      <p:pic>
        <p:nvPicPr>
          <p:cNvPr id="6" name="Picture 5"/>
          <p:cNvPicPr>
            <a:picLocks noChangeAspect="1"/>
          </p:cNvPicPr>
          <p:nvPr/>
        </p:nvPicPr>
        <p:blipFill>
          <a:blip r:embed="rId4"/>
          <a:stretch>
            <a:fillRect/>
          </a:stretch>
        </p:blipFill>
        <p:spPr>
          <a:xfrm>
            <a:off x="1740743" y="4457700"/>
            <a:ext cx="4425267" cy="2337672"/>
          </a:xfrm>
          <a:prstGeom prst="rect">
            <a:avLst/>
          </a:prstGeom>
        </p:spPr>
      </p:pic>
      <p:pic>
        <p:nvPicPr>
          <p:cNvPr id="8" name="Picture 7"/>
          <p:cNvPicPr>
            <a:picLocks noChangeAspect="1"/>
          </p:cNvPicPr>
          <p:nvPr/>
        </p:nvPicPr>
        <p:blipFill>
          <a:blip r:embed="rId5"/>
          <a:stretch>
            <a:fillRect/>
          </a:stretch>
        </p:blipFill>
        <p:spPr>
          <a:xfrm>
            <a:off x="6480272" y="4661647"/>
            <a:ext cx="5711728" cy="2004874"/>
          </a:xfrm>
          <a:prstGeom prst="rect">
            <a:avLst/>
          </a:prstGeom>
        </p:spPr>
      </p:pic>
    </p:spTree>
    <p:extLst>
      <p:ext uri="{BB962C8B-B14F-4D97-AF65-F5344CB8AC3E}">
        <p14:creationId xmlns:p14="http://schemas.microsoft.com/office/powerpoint/2010/main" val="170396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400" dirty="0" smtClean="0"/>
              <a:t>Related</a:t>
            </a:r>
            <a:r>
              <a:rPr lang="zh-CN" altLang="en-US" sz="4400" dirty="0" smtClean="0"/>
              <a:t> </a:t>
            </a:r>
            <a:r>
              <a:rPr lang="en-US" altLang="zh-CN" sz="4400" dirty="0" smtClean="0"/>
              <a:t>Work</a:t>
            </a:r>
            <a:endParaRPr lang="en-US" sz="4400" dirty="0"/>
          </a:p>
        </p:txBody>
      </p:sp>
      <p:sp>
        <p:nvSpPr>
          <p:cNvPr id="3" name="Content Placeholder 2"/>
          <p:cNvSpPr>
            <a:spLocks noGrp="1"/>
          </p:cNvSpPr>
          <p:nvPr>
            <p:ph idx="1"/>
          </p:nvPr>
        </p:nvSpPr>
        <p:spPr>
          <a:xfrm>
            <a:off x="2589212" y="1450121"/>
            <a:ext cx="8915400" cy="5587173"/>
          </a:xfrm>
        </p:spPr>
        <p:txBody>
          <a:bodyPr>
            <a:normAutofit lnSpcReduction="10000"/>
          </a:bodyPr>
          <a:lstStyle/>
          <a:p>
            <a:r>
              <a:rPr lang="en-US" altLang="zh-CN" sz="2800" dirty="0" smtClean="0"/>
              <a:t>N-gram Feature</a:t>
            </a:r>
          </a:p>
          <a:p>
            <a:pPr lvl="1"/>
            <a:r>
              <a:rPr lang="it-IT" sz="2800" dirty="0"/>
              <a:t> </a:t>
            </a:r>
            <a:r>
              <a:rPr lang="it-IT" sz="2800" dirty="0" smtClean="0"/>
              <a:t>a1b2c3d4  </a:t>
            </a:r>
            <a:r>
              <a:rPr lang="it-IT" sz="2800" dirty="0" smtClean="0">
                <a:sym typeface="Wingdings"/>
              </a:rPr>
              <a:t> 3-gram: </a:t>
            </a:r>
            <a:r>
              <a:rPr lang="it-IT" sz="2400" dirty="0" smtClean="0"/>
              <a:t>a1b2c3 &amp; b2c3d4</a:t>
            </a:r>
            <a:endParaRPr lang="zh-CN" altLang="en-US" sz="2600" dirty="0" smtClean="0"/>
          </a:p>
          <a:p>
            <a:r>
              <a:rPr lang="en-US" altLang="zh-CN" sz="2800" dirty="0" smtClean="0"/>
              <a:t>Binary/Assembly/DLL N-gram Feature Set</a:t>
            </a:r>
            <a:endParaRPr lang="zh-CN" altLang="en-US" sz="2800" dirty="0" smtClean="0"/>
          </a:p>
          <a:p>
            <a:pPr lvl="1"/>
            <a:r>
              <a:rPr lang="en-US" altLang="zh-CN" sz="2600" dirty="0" smtClean="0"/>
              <a:t>Hybrid</a:t>
            </a:r>
            <a:r>
              <a:rPr lang="zh-CN" altLang="en-US" sz="2600" dirty="0" smtClean="0"/>
              <a:t> </a:t>
            </a:r>
            <a:r>
              <a:rPr lang="en-US" altLang="zh-CN" sz="2600" dirty="0" smtClean="0"/>
              <a:t>model:</a:t>
            </a:r>
            <a:r>
              <a:rPr lang="zh-CN" altLang="en-US" sz="2600" dirty="0" smtClean="0"/>
              <a:t> </a:t>
            </a:r>
            <a:r>
              <a:rPr lang="en-US" altLang="zh-CN" sz="2600" dirty="0" smtClean="0"/>
              <a:t>Combine</a:t>
            </a:r>
            <a:r>
              <a:rPr lang="zh-CN" altLang="en-US" sz="2600" dirty="0" smtClean="0"/>
              <a:t> </a:t>
            </a:r>
            <a:r>
              <a:rPr lang="en-US" altLang="zh-CN" sz="2600" dirty="0" smtClean="0"/>
              <a:t>the</a:t>
            </a:r>
            <a:r>
              <a:rPr lang="zh-CN" altLang="en-US" sz="2600" dirty="0" smtClean="0"/>
              <a:t> </a:t>
            </a:r>
            <a:r>
              <a:rPr lang="en-US" altLang="zh-CN" sz="2600" dirty="0" smtClean="0"/>
              <a:t>three</a:t>
            </a:r>
            <a:endParaRPr lang="en-US" altLang="zh-CN" sz="2600" dirty="0"/>
          </a:p>
          <a:p>
            <a:r>
              <a:rPr lang="en-US" altLang="zh-CN" sz="2800" dirty="0" smtClean="0"/>
              <a:t>Best 500 features for each set based on Gain</a:t>
            </a:r>
          </a:p>
          <a:p>
            <a:endParaRPr lang="en-US" altLang="zh-CN" sz="2800" dirty="0"/>
          </a:p>
          <a:p>
            <a:endParaRPr lang="en-US" altLang="zh-CN" sz="2800" dirty="0" smtClean="0"/>
          </a:p>
          <a:p>
            <a:r>
              <a:rPr lang="en-US" altLang="zh-CN" sz="2800" dirty="0" smtClean="0"/>
              <a:t>Algorithm: </a:t>
            </a:r>
            <a:r>
              <a:rPr lang="en-US" altLang="zh-CN" sz="2800" dirty="0" err="1" smtClean="0"/>
              <a:t>libSVM</a:t>
            </a:r>
            <a:endParaRPr lang="en-US" altLang="zh-CN" sz="2800" dirty="0"/>
          </a:p>
          <a:p>
            <a:pPr marL="0" indent="0">
              <a:buNone/>
            </a:pPr>
            <a:endParaRPr lang="zh-CN" altLang="en-US" sz="2800" dirty="0" smtClean="0"/>
          </a:p>
          <a:p>
            <a:r>
              <a:rPr lang="en-US" sz="1700" dirty="0" err="1"/>
              <a:t>Masud</a:t>
            </a:r>
            <a:r>
              <a:rPr lang="en-US" sz="1700" dirty="0"/>
              <a:t>, Mohammad M., </a:t>
            </a:r>
            <a:r>
              <a:rPr lang="en-US" sz="1700" dirty="0" err="1"/>
              <a:t>Latifur</a:t>
            </a:r>
            <a:r>
              <a:rPr lang="en-US" sz="1700" dirty="0"/>
              <a:t> Khan, and </a:t>
            </a:r>
            <a:r>
              <a:rPr lang="en-US" sz="1700" dirty="0" err="1"/>
              <a:t>Bhavani</a:t>
            </a:r>
            <a:r>
              <a:rPr lang="en-US" sz="1700" dirty="0"/>
              <a:t> </a:t>
            </a:r>
            <a:r>
              <a:rPr lang="en-US" sz="1700" dirty="0" err="1"/>
              <a:t>Thuraisingham</a:t>
            </a:r>
            <a:r>
              <a:rPr lang="en-US" sz="1700" dirty="0"/>
              <a:t>. "</a:t>
            </a:r>
            <a:r>
              <a:rPr lang="en-US" sz="1700" b="1" dirty="0"/>
              <a:t>A hybrid model to detect malicious executables</a:t>
            </a:r>
            <a:r>
              <a:rPr lang="en-US" sz="1700" dirty="0"/>
              <a:t>." Communications, 2007. ICC'07. IEEE International Conference on. IEEE, 2007.</a:t>
            </a:r>
            <a:endParaRPr lang="zh-CN" altLang="en-US" sz="1700" dirty="0" smtClean="0"/>
          </a:p>
        </p:txBody>
      </p:sp>
      <p:pic>
        <p:nvPicPr>
          <p:cNvPr id="5" name="Picture 4"/>
          <p:cNvPicPr>
            <a:picLocks noChangeAspect="1"/>
          </p:cNvPicPr>
          <p:nvPr/>
        </p:nvPicPr>
        <p:blipFill>
          <a:blip r:embed="rId3"/>
          <a:stretch>
            <a:fillRect/>
          </a:stretch>
        </p:blipFill>
        <p:spPr>
          <a:xfrm>
            <a:off x="3639672" y="4035585"/>
            <a:ext cx="6097868" cy="871124"/>
          </a:xfrm>
          <a:prstGeom prst="rect">
            <a:avLst/>
          </a:prstGeom>
        </p:spPr>
      </p:pic>
    </p:spTree>
    <p:extLst>
      <p:ext uri="{BB962C8B-B14F-4D97-AF65-F5344CB8AC3E}">
        <p14:creationId xmlns:p14="http://schemas.microsoft.com/office/powerpoint/2010/main" val="137149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dissolv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400" dirty="0" smtClean="0"/>
              <a:t>Related</a:t>
            </a:r>
            <a:r>
              <a:rPr lang="zh-CN" altLang="en-US" sz="4400" dirty="0" smtClean="0"/>
              <a:t> </a:t>
            </a:r>
            <a:r>
              <a:rPr lang="en-US" altLang="zh-CN" sz="4400" dirty="0" smtClean="0"/>
              <a:t>Work</a:t>
            </a:r>
            <a:endParaRPr lang="en-US" sz="4400" dirty="0"/>
          </a:p>
        </p:txBody>
      </p:sp>
      <p:sp>
        <p:nvSpPr>
          <p:cNvPr id="3" name="Content Placeholder 2"/>
          <p:cNvSpPr>
            <a:spLocks noGrp="1"/>
          </p:cNvSpPr>
          <p:nvPr>
            <p:ph idx="1"/>
          </p:nvPr>
        </p:nvSpPr>
        <p:spPr>
          <a:xfrm>
            <a:off x="2589212" y="1607128"/>
            <a:ext cx="8915400" cy="5444836"/>
          </a:xfrm>
        </p:spPr>
        <p:txBody>
          <a:bodyPr>
            <a:normAutofit/>
          </a:bodyPr>
          <a:lstStyle/>
          <a:p>
            <a:r>
              <a:rPr lang="en-US" altLang="zh-CN" sz="2800" dirty="0" smtClean="0"/>
              <a:t>Features: DLLs/GNU Strings/Byte Sequence(hex)</a:t>
            </a:r>
          </a:p>
          <a:p>
            <a:r>
              <a:rPr lang="en-US" altLang="zh-CN" sz="2800" dirty="0" smtClean="0"/>
              <a:t>Algorithm:</a:t>
            </a:r>
            <a:r>
              <a:rPr lang="zh-CN" altLang="en-US" sz="2800" dirty="0" smtClean="0"/>
              <a:t> </a:t>
            </a:r>
            <a:r>
              <a:rPr lang="en-US" altLang="zh-CN" sz="2800" dirty="0" smtClean="0"/>
              <a:t>RIPPER/NB/Multi-NB</a:t>
            </a:r>
            <a:endParaRPr lang="en-US" altLang="zh-CN" sz="2800" dirty="0"/>
          </a:p>
          <a:p>
            <a:r>
              <a:rPr lang="en-US" altLang="zh-CN" sz="2800" dirty="0" smtClean="0"/>
              <a:t>Best:</a:t>
            </a:r>
            <a:r>
              <a:rPr lang="zh-CN" altLang="en-US" sz="2800" dirty="0" smtClean="0"/>
              <a:t> </a:t>
            </a:r>
            <a:r>
              <a:rPr lang="en-US" altLang="zh-CN" sz="2800" dirty="0" smtClean="0"/>
              <a:t>Multi-NB</a:t>
            </a:r>
            <a:r>
              <a:rPr lang="zh-CN" altLang="en-US" sz="2800" dirty="0" smtClean="0"/>
              <a:t> </a:t>
            </a:r>
            <a:r>
              <a:rPr lang="en-US" altLang="zh-CN" sz="2800" dirty="0" smtClean="0"/>
              <a:t>(97.76%)</a:t>
            </a:r>
            <a:endParaRPr lang="zh-CN" altLang="en-US" sz="2800" dirty="0" smtClean="0"/>
          </a:p>
          <a:p>
            <a:endParaRPr lang="zh-CN" altLang="en-US" sz="2800" dirty="0"/>
          </a:p>
          <a:p>
            <a:endParaRPr lang="zh-CN" altLang="en-US" sz="2800" dirty="0" smtClean="0"/>
          </a:p>
          <a:p>
            <a:endParaRPr lang="zh-CN" altLang="en-US" sz="2800" dirty="0"/>
          </a:p>
          <a:p>
            <a:endParaRPr lang="zh-CN" altLang="en-US" sz="2800" dirty="0" smtClean="0"/>
          </a:p>
          <a:p>
            <a:endParaRPr lang="zh-CN" altLang="en-US" sz="2800" dirty="0" smtClean="0"/>
          </a:p>
          <a:p>
            <a:r>
              <a:rPr lang="en-US" sz="1600" dirty="0"/>
              <a:t>Schultz, Matthew G., et al. "</a:t>
            </a:r>
            <a:r>
              <a:rPr lang="en-US" sz="1600" b="1" dirty="0"/>
              <a:t>Data mining methods for detection of new malicious executables</a:t>
            </a:r>
            <a:r>
              <a:rPr lang="en-US" sz="1600" dirty="0"/>
              <a:t>." </a:t>
            </a:r>
            <a:r>
              <a:rPr lang="en-US" sz="1600" i="1" dirty="0"/>
              <a:t>Security and Privacy, 2001. S&amp;P 2001. Proceedings. 2001 IEEE Symposium on</a:t>
            </a:r>
            <a:r>
              <a:rPr lang="en-US" sz="1600" dirty="0"/>
              <a:t>. IEEE, 2001.</a:t>
            </a:r>
            <a:endParaRPr lang="en-US" sz="1600" b="1" dirty="0"/>
          </a:p>
        </p:txBody>
      </p:sp>
      <p:pic>
        <p:nvPicPr>
          <p:cNvPr id="4" name="Picture 3"/>
          <p:cNvPicPr>
            <a:picLocks noChangeAspect="1"/>
          </p:cNvPicPr>
          <p:nvPr/>
        </p:nvPicPr>
        <p:blipFill>
          <a:blip r:embed="rId3"/>
          <a:stretch>
            <a:fillRect/>
          </a:stretch>
        </p:blipFill>
        <p:spPr>
          <a:xfrm>
            <a:off x="2725924" y="3307158"/>
            <a:ext cx="8641976" cy="2665358"/>
          </a:xfrm>
          <a:prstGeom prst="rect">
            <a:avLst/>
          </a:prstGeom>
        </p:spPr>
      </p:pic>
    </p:spTree>
    <p:extLst>
      <p:ext uri="{BB962C8B-B14F-4D97-AF65-F5344CB8AC3E}">
        <p14:creationId xmlns:p14="http://schemas.microsoft.com/office/powerpoint/2010/main" val="771151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dissolv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dissolv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dissolv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Methods</a:t>
            </a:r>
            <a:endParaRPr lang="en-US" sz="4400" dirty="0"/>
          </a:p>
        </p:txBody>
      </p:sp>
      <p:sp>
        <p:nvSpPr>
          <p:cNvPr id="4" name="Content Placeholder 2"/>
          <p:cNvSpPr txBox="1">
            <a:spLocks/>
          </p:cNvSpPr>
          <p:nvPr/>
        </p:nvSpPr>
        <p:spPr>
          <a:xfrm>
            <a:off x="2589212" y="2259106"/>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800" dirty="0" smtClean="0"/>
              <a:t>Use WEKA + </a:t>
            </a:r>
            <a:r>
              <a:rPr lang="en-US" sz="2800" dirty="0" err="1" smtClean="0"/>
              <a:t>libSVM</a:t>
            </a:r>
            <a:r>
              <a:rPr lang="en-US" sz="2800" dirty="0" smtClean="0"/>
              <a:t> to </a:t>
            </a:r>
            <a:r>
              <a:rPr lang="en-US" altLang="zh-CN" sz="2800" dirty="0" smtClean="0"/>
              <a:t>train</a:t>
            </a:r>
            <a:r>
              <a:rPr lang="zh-CN" altLang="en-US" sz="2800" dirty="0" smtClean="0"/>
              <a:t> </a:t>
            </a:r>
            <a:r>
              <a:rPr lang="en-US" sz="2800" dirty="0" smtClean="0"/>
              <a:t>a model</a:t>
            </a:r>
          </a:p>
          <a:p>
            <a:endParaRPr lang="en-US" sz="2800" dirty="0"/>
          </a:p>
          <a:p>
            <a:r>
              <a:rPr lang="en-US" sz="2800" dirty="0" smtClean="0"/>
              <a:t>Generate new </a:t>
            </a:r>
            <a:r>
              <a:rPr lang="en-US" altLang="zh-CN" sz="2800" dirty="0" smtClean="0"/>
              <a:t>virus</a:t>
            </a:r>
            <a:r>
              <a:rPr lang="zh-CN" altLang="en-US" sz="2800" dirty="0" smtClean="0"/>
              <a:t> </a:t>
            </a:r>
            <a:r>
              <a:rPr lang="en-US" sz="2800" dirty="0" smtClean="0"/>
              <a:t>data points and test</a:t>
            </a:r>
          </a:p>
          <a:p>
            <a:endParaRPr lang="en-US" sz="2800" dirty="0"/>
          </a:p>
          <a:p>
            <a:endParaRPr lang="en-US" sz="2800" dirty="0" smtClean="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4989" y="2259106"/>
            <a:ext cx="1508760" cy="792480"/>
          </a:xfrm>
          <a:prstGeom prst="rect">
            <a:avLst/>
          </a:prstGeom>
        </p:spPr>
      </p:pic>
    </p:spTree>
    <p:extLst>
      <p:ext uri="{BB962C8B-B14F-4D97-AF65-F5344CB8AC3E}">
        <p14:creationId xmlns:p14="http://schemas.microsoft.com/office/powerpoint/2010/main" val="6455921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Originality</a:t>
            </a:r>
            <a:endParaRPr lang="en-US" sz="4400" dirty="0"/>
          </a:p>
        </p:txBody>
      </p:sp>
      <p:pic>
        <p:nvPicPr>
          <p:cNvPr id="5" name="Content Placeholder 4"/>
          <p:cNvPicPr>
            <a:picLocks noGrp="1" noChangeAspect="1"/>
          </p:cNvPicPr>
          <p:nvPr>
            <p:ph idx="1"/>
          </p:nvPr>
        </p:nvPicPr>
        <p:blipFill>
          <a:blip r:embed="rId3"/>
          <a:stretch>
            <a:fillRect/>
          </a:stretch>
        </p:blipFill>
        <p:spPr>
          <a:xfrm>
            <a:off x="2089342" y="2545422"/>
            <a:ext cx="2656198" cy="2124959"/>
          </a:xfrm>
          <a:prstGeom prst="rect">
            <a:avLst/>
          </a:prstGeom>
        </p:spPr>
      </p:pic>
      <p:pic>
        <p:nvPicPr>
          <p:cNvPr id="6" name="Picture 5"/>
          <p:cNvPicPr>
            <a:picLocks noChangeAspect="1"/>
          </p:cNvPicPr>
          <p:nvPr/>
        </p:nvPicPr>
        <p:blipFill>
          <a:blip r:embed="rId4"/>
          <a:stretch>
            <a:fillRect/>
          </a:stretch>
        </p:blipFill>
        <p:spPr>
          <a:xfrm flipH="1">
            <a:off x="7364894" y="2054085"/>
            <a:ext cx="3107635" cy="3107635"/>
          </a:xfrm>
          <a:prstGeom prst="rect">
            <a:avLst/>
          </a:prstGeom>
        </p:spPr>
      </p:pic>
      <p:cxnSp>
        <p:nvCxnSpPr>
          <p:cNvPr id="9" name="Straight Arrow Connector 8"/>
          <p:cNvCxnSpPr>
            <a:stCxn id="6" idx="3"/>
            <a:endCxn id="5" idx="3"/>
          </p:cNvCxnSpPr>
          <p:nvPr/>
        </p:nvCxnSpPr>
        <p:spPr>
          <a:xfrm flipH="1" flipV="1">
            <a:off x="4745540" y="3607902"/>
            <a:ext cx="2619354" cy="1"/>
          </a:xfrm>
          <a:prstGeom prst="straightConnector1">
            <a:avLst/>
          </a:prstGeom>
          <a:ln w="50800">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265555" y="5357187"/>
            <a:ext cx="8035734" cy="1077218"/>
          </a:xfrm>
          <a:prstGeom prst="rect">
            <a:avLst/>
          </a:prstGeom>
        </p:spPr>
        <p:txBody>
          <a:bodyPr wrap="square">
            <a:spAutoFit/>
          </a:bodyPr>
          <a:lstStyle/>
          <a:p>
            <a:r>
              <a:rPr lang="en-US" sz="3200" dirty="0" smtClean="0"/>
              <a:t>How should </a:t>
            </a:r>
            <a:r>
              <a:rPr lang="en-US" sz="3200" dirty="0"/>
              <a:t>antivirus </a:t>
            </a:r>
            <a:r>
              <a:rPr lang="en-US" sz="3200" dirty="0" err="1" smtClean="0"/>
              <a:t>softwares</a:t>
            </a:r>
            <a:r>
              <a:rPr lang="en-US" sz="3200" dirty="0" smtClean="0"/>
              <a:t> detect a known/unknown type of virus?</a:t>
            </a:r>
            <a:endParaRPr lang="en-US" sz="3200" dirty="0"/>
          </a:p>
        </p:txBody>
      </p:sp>
      <p:pic>
        <p:nvPicPr>
          <p:cNvPr id="10" name="Picture 9"/>
          <p:cNvPicPr>
            <a:picLocks noChangeAspect="1"/>
          </p:cNvPicPr>
          <p:nvPr/>
        </p:nvPicPr>
        <p:blipFill>
          <a:blip r:embed="rId5"/>
          <a:stretch>
            <a:fillRect/>
          </a:stretch>
        </p:blipFill>
        <p:spPr>
          <a:xfrm flipH="1">
            <a:off x="5591398" y="3033593"/>
            <a:ext cx="1241381" cy="1241381"/>
          </a:xfrm>
          <a:prstGeom prst="rect">
            <a:avLst/>
          </a:prstGeom>
        </p:spPr>
      </p:pic>
    </p:spTree>
    <p:extLst>
      <p:ext uri="{BB962C8B-B14F-4D97-AF65-F5344CB8AC3E}">
        <p14:creationId xmlns:p14="http://schemas.microsoft.com/office/powerpoint/2010/main" val="797551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Originality</a:t>
            </a:r>
            <a:endParaRPr lang="en-US" sz="4400" dirty="0"/>
          </a:p>
        </p:txBody>
      </p:sp>
      <p:pic>
        <p:nvPicPr>
          <p:cNvPr id="5" name="Content Placeholder 4"/>
          <p:cNvPicPr>
            <a:picLocks noGrp="1" noChangeAspect="1"/>
          </p:cNvPicPr>
          <p:nvPr>
            <p:ph idx="1"/>
          </p:nvPr>
        </p:nvPicPr>
        <p:blipFill>
          <a:blip r:embed="rId3"/>
          <a:stretch>
            <a:fillRect/>
          </a:stretch>
        </p:blipFill>
        <p:spPr>
          <a:xfrm>
            <a:off x="2089342" y="2545422"/>
            <a:ext cx="2656198" cy="2124959"/>
          </a:xfrm>
          <a:prstGeom prst="rect">
            <a:avLst/>
          </a:prstGeom>
        </p:spPr>
      </p:pic>
      <p:pic>
        <p:nvPicPr>
          <p:cNvPr id="6" name="Picture 5"/>
          <p:cNvPicPr>
            <a:picLocks noChangeAspect="1"/>
          </p:cNvPicPr>
          <p:nvPr/>
        </p:nvPicPr>
        <p:blipFill>
          <a:blip r:embed="rId4"/>
          <a:stretch>
            <a:fillRect/>
          </a:stretch>
        </p:blipFill>
        <p:spPr>
          <a:xfrm flipH="1">
            <a:off x="7364894" y="2054085"/>
            <a:ext cx="3107635" cy="3107635"/>
          </a:xfrm>
          <a:prstGeom prst="rect">
            <a:avLst/>
          </a:prstGeom>
        </p:spPr>
      </p:pic>
      <p:pic>
        <p:nvPicPr>
          <p:cNvPr id="7" name="Picture 6"/>
          <p:cNvPicPr>
            <a:picLocks noChangeAspect="1"/>
          </p:cNvPicPr>
          <p:nvPr/>
        </p:nvPicPr>
        <p:blipFill>
          <a:blip r:embed="rId5"/>
          <a:stretch>
            <a:fillRect/>
          </a:stretch>
        </p:blipFill>
        <p:spPr>
          <a:xfrm>
            <a:off x="5301499" y="1905000"/>
            <a:ext cx="1507435" cy="1507435"/>
          </a:xfrm>
          <a:prstGeom prst="rect">
            <a:avLst/>
          </a:prstGeom>
        </p:spPr>
      </p:pic>
      <p:cxnSp>
        <p:nvCxnSpPr>
          <p:cNvPr id="9" name="Straight Arrow Connector 8"/>
          <p:cNvCxnSpPr>
            <a:stCxn id="5" idx="3"/>
            <a:endCxn id="6" idx="3"/>
          </p:cNvCxnSpPr>
          <p:nvPr/>
        </p:nvCxnSpPr>
        <p:spPr>
          <a:xfrm>
            <a:off x="4745540" y="3607902"/>
            <a:ext cx="2619354" cy="1"/>
          </a:xfrm>
          <a:prstGeom prst="straightConnector1">
            <a:avLst/>
          </a:prstGeom>
          <a:ln w="50800">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a:stretch>
            <a:fillRect/>
          </a:stretch>
        </p:blipFill>
        <p:spPr>
          <a:xfrm>
            <a:off x="5748226" y="3805782"/>
            <a:ext cx="613980" cy="1110022"/>
          </a:xfrm>
          <a:prstGeom prst="rect">
            <a:avLst/>
          </a:prstGeom>
        </p:spPr>
      </p:pic>
      <p:sp>
        <p:nvSpPr>
          <p:cNvPr id="15" name="Rectangle 14"/>
          <p:cNvSpPr/>
          <p:nvPr/>
        </p:nvSpPr>
        <p:spPr>
          <a:xfrm>
            <a:off x="1651192" y="5357187"/>
            <a:ext cx="9093007" cy="1077218"/>
          </a:xfrm>
          <a:prstGeom prst="rect">
            <a:avLst/>
          </a:prstGeom>
        </p:spPr>
        <p:txBody>
          <a:bodyPr wrap="square">
            <a:spAutoFit/>
          </a:bodyPr>
          <a:lstStyle/>
          <a:p>
            <a:r>
              <a:rPr lang="en-US" sz="3200" dirty="0" smtClean="0"/>
              <a:t>How </a:t>
            </a:r>
            <a:r>
              <a:rPr lang="en-US" sz="3200" dirty="0"/>
              <a:t>a virus can hide itself from the detection of antivirus </a:t>
            </a:r>
            <a:r>
              <a:rPr lang="en-US" sz="3200" dirty="0" err="1" smtClean="0"/>
              <a:t>softwares</a:t>
            </a:r>
            <a:r>
              <a:rPr lang="en-US" sz="3200" dirty="0" smtClean="0"/>
              <a:t>?</a:t>
            </a:r>
            <a:endParaRPr lang="en-US" sz="3200" dirty="0"/>
          </a:p>
        </p:txBody>
      </p:sp>
    </p:spTree>
    <p:extLst>
      <p:ext uri="{BB962C8B-B14F-4D97-AF65-F5344CB8AC3E}">
        <p14:creationId xmlns:p14="http://schemas.microsoft.com/office/powerpoint/2010/main" val="2062342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Challenge</a:t>
            </a:r>
            <a:endParaRPr lang="en-US" sz="4400"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800" dirty="0" smtClean="0"/>
              <a:t>No “names” file attached with the dataset </a:t>
            </a:r>
            <a:r>
              <a:rPr lang="mr-IN" sz="2800" dirty="0" smtClean="0"/>
              <a:t>–</a:t>
            </a:r>
            <a:r>
              <a:rPr lang="en-US" sz="2800" dirty="0" smtClean="0"/>
              <a:t> attribute meaning unknown</a:t>
            </a:r>
            <a:br>
              <a:rPr lang="en-US" sz="2800" dirty="0" smtClean="0"/>
            </a:br>
            <a:r>
              <a:rPr lang="en-US" sz="2800" dirty="0" smtClean="0"/>
              <a:t/>
            </a:r>
            <a:br>
              <a:rPr lang="en-US" sz="2800" dirty="0" smtClean="0"/>
            </a:br>
            <a:r>
              <a:rPr lang="en-US" sz="2800" dirty="0" smtClean="0"/>
              <a:t>Solution: contact author for help; otherwise can only do blind tests</a:t>
            </a:r>
          </a:p>
        </p:txBody>
      </p:sp>
    </p:spTree>
    <p:extLst>
      <p:ext uri="{BB962C8B-B14F-4D97-AF65-F5344CB8AC3E}">
        <p14:creationId xmlns:p14="http://schemas.microsoft.com/office/powerpoint/2010/main" val="1592007845"/>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3465</TotalTime>
  <Words>554</Words>
  <Application>Microsoft Macintosh PowerPoint</Application>
  <PresentationFormat>Widescreen</PresentationFormat>
  <Paragraphs>91</Paragraphs>
  <Slides>13</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Century Gothic</vt:lpstr>
      <vt:lpstr>Mangal</vt:lpstr>
      <vt:lpstr>Wingdings</vt:lpstr>
      <vt:lpstr>Wingdings 3</vt:lpstr>
      <vt:lpstr>幼圆</vt:lpstr>
      <vt:lpstr>Wisp</vt:lpstr>
      <vt:lpstr>Evading the Machine Learning Detector: A Virus’ Perspective</vt:lpstr>
      <vt:lpstr>Problem Description</vt:lpstr>
      <vt:lpstr>Malicious Executable Dataset</vt:lpstr>
      <vt:lpstr>Related Work</vt:lpstr>
      <vt:lpstr>Related Work</vt:lpstr>
      <vt:lpstr>Methods</vt:lpstr>
      <vt:lpstr>Originality</vt:lpstr>
      <vt:lpstr>Originality</vt:lpstr>
      <vt:lpstr>Challenge</vt:lpstr>
      <vt:lpstr>Challenge</vt:lpstr>
      <vt:lpstr>Challenge</vt:lpstr>
      <vt:lpstr>Data Preprocessing </vt:lpstr>
      <vt:lpstr>Evaluation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149</cp:revision>
  <dcterms:created xsi:type="dcterms:W3CDTF">2016-11-22T19:51:25Z</dcterms:created>
  <dcterms:modified xsi:type="dcterms:W3CDTF">2017-03-22T14:54:03Z</dcterms:modified>
</cp:coreProperties>
</file>